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0" r:id="rId1"/>
  </p:sldMasterIdLst>
  <p:notesMasterIdLst>
    <p:notesMasterId r:id="rId31"/>
  </p:notesMasterIdLst>
  <p:sldIdLst>
    <p:sldId id="271" r:id="rId2"/>
    <p:sldId id="272" r:id="rId3"/>
    <p:sldId id="257" r:id="rId4"/>
    <p:sldId id="258" r:id="rId5"/>
    <p:sldId id="259" r:id="rId6"/>
    <p:sldId id="260" r:id="rId7"/>
    <p:sldId id="261" r:id="rId8"/>
    <p:sldId id="262" r:id="rId9"/>
    <p:sldId id="263" r:id="rId10"/>
    <p:sldId id="269" r:id="rId11"/>
    <p:sldId id="267" r:id="rId12"/>
    <p:sldId id="273" r:id="rId13"/>
    <p:sldId id="275" r:id="rId14"/>
    <p:sldId id="276" r:id="rId15"/>
    <p:sldId id="277" r:id="rId16"/>
    <p:sldId id="280" r:id="rId17"/>
    <p:sldId id="281" r:id="rId18"/>
    <p:sldId id="278" r:id="rId19"/>
    <p:sldId id="282" r:id="rId20"/>
    <p:sldId id="283" r:id="rId21"/>
    <p:sldId id="279" r:id="rId22"/>
    <p:sldId id="284" r:id="rId23"/>
    <p:sldId id="285" r:id="rId24"/>
    <p:sldId id="287" r:id="rId25"/>
    <p:sldId id="288" r:id="rId26"/>
    <p:sldId id="289" r:id="rId27"/>
    <p:sldId id="290" r:id="rId28"/>
    <p:sldId id="291" r:id="rId29"/>
    <p:sldId id="292"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hyperlink" Target="http://students.msbcollege.edu/elearning/netiquette/" TargetMode="External"/><Relationship Id="rId2" Type="http://schemas.openxmlformats.org/officeDocument/2006/relationships/hyperlink" Target="http://www.brighthub.com/education/online-learning/articles/26946.aspx" TargetMode="External"/><Relationship Id="rId1" Type="http://schemas.openxmlformats.org/officeDocument/2006/relationships/hyperlink" Target="http://nursing.wsu.edu/current/netiquette.pdf" TargetMode="External"/><Relationship Id="rId4" Type="http://schemas.openxmlformats.org/officeDocument/2006/relationships/hyperlink" Target="http://www.swmich.edu/hybrid/netiquette.php" TargetMode="External"/></Relationships>
</file>

<file path=ppt/diagrams/_rels/drawing1.xml.rels><?xml version="1.0" encoding="UTF-8" standalone="yes"?>
<Relationships xmlns="http://schemas.openxmlformats.org/package/2006/relationships"><Relationship Id="rId3" Type="http://schemas.openxmlformats.org/officeDocument/2006/relationships/hyperlink" Target="http://students.msbcollege.edu/elearning/netiquette/" TargetMode="External"/><Relationship Id="rId2" Type="http://schemas.openxmlformats.org/officeDocument/2006/relationships/hyperlink" Target="http://www.swmich.edu/hybrid/netiquette.php" TargetMode="External"/><Relationship Id="rId1" Type="http://schemas.openxmlformats.org/officeDocument/2006/relationships/hyperlink" Target="http://nursing.wsu.edu/current/netiquette.pdf" TargetMode="External"/><Relationship Id="rId4" Type="http://schemas.openxmlformats.org/officeDocument/2006/relationships/hyperlink" Target="http://www.brighthub.com/education/online-learning/articles/26946.aspx"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8E174EC-BB0A-457E-BB4A-A7E95557B50A}" type="doc">
      <dgm:prSet loTypeId="urn:microsoft.com/office/officeart/2005/8/layout/matrix2" loCatId="matrix" qsTypeId="urn:microsoft.com/office/officeart/2005/8/quickstyle/simple1" qsCatId="simple" csTypeId="urn:microsoft.com/office/officeart/2005/8/colors/accent1_2" csCatId="accent1" phldr="1"/>
      <dgm:spPr/>
      <dgm:t>
        <a:bodyPr/>
        <a:lstStyle/>
        <a:p>
          <a:endParaRPr lang="en-US"/>
        </a:p>
      </dgm:t>
    </dgm:pt>
    <dgm:pt modelId="{48361F6E-EF73-4DD0-88DA-CEF823A79946}">
      <dgm:prSet/>
      <dgm:spPr/>
      <dgm:t>
        <a:bodyPr/>
        <a:lstStyle/>
        <a:p>
          <a:r>
            <a:rPr lang="en-US" dirty="0" smtClean="0"/>
            <a:t>http://</a:t>
          </a:r>
          <a:r>
            <a:rPr lang="en-US" dirty="0" smtClean="0">
              <a:hlinkClick xmlns:r="http://schemas.openxmlformats.org/officeDocument/2006/relationships" r:id="rId1"/>
            </a:rPr>
            <a:t>nursing.wsu.edu/current/netiquette.pdf</a:t>
          </a:r>
          <a:endParaRPr lang="en-US" dirty="0"/>
        </a:p>
      </dgm:t>
    </dgm:pt>
    <dgm:pt modelId="{FD2D0A71-4075-4137-A9F8-CEE5C1AA1167}" type="parTrans" cxnId="{BD440509-1DF3-4D00-A5D7-674390D03344}">
      <dgm:prSet/>
      <dgm:spPr/>
      <dgm:t>
        <a:bodyPr/>
        <a:lstStyle/>
        <a:p>
          <a:endParaRPr lang="en-US"/>
        </a:p>
      </dgm:t>
    </dgm:pt>
    <dgm:pt modelId="{5260C388-8A02-477F-8E41-EA15AAC32AEC}" type="sibTrans" cxnId="{BD440509-1DF3-4D00-A5D7-674390D03344}">
      <dgm:prSet/>
      <dgm:spPr/>
      <dgm:t>
        <a:bodyPr/>
        <a:lstStyle/>
        <a:p>
          <a:endParaRPr lang="en-US"/>
        </a:p>
      </dgm:t>
    </dgm:pt>
    <dgm:pt modelId="{4ED64814-13C8-43F6-B0D9-534974FF3BB3}">
      <dgm:prSet phldrT="[Text]" phldr="1"/>
      <dgm:spPr/>
      <dgm:t>
        <a:bodyPr/>
        <a:lstStyle/>
        <a:p>
          <a:endParaRPr lang="en-US"/>
        </a:p>
      </dgm:t>
    </dgm:pt>
    <dgm:pt modelId="{12C8683B-FF46-405C-A411-CD9B8F698866}" type="parTrans" cxnId="{93E5F217-33DF-4121-A0BC-80EDBDCD2892}">
      <dgm:prSet/>
      <dgm:spPr/>
      <dgm:t>
        <a:bodyPr/>
        <a:lstStyle/>
        <a:p>
          <a:endParaRPr lang="en-US"/>
        </a:p>
      </dgm:t>
    </dgm:pt>
    <dgm:pt modelId="{A46A0399-1669-4A31-9EA2-29060135E8F1}" type="sibTrans" cxnId="{93E5F217-33DF-4121-A0BC-80EDBDCD2892}">
      <dgm:prSet/>
      <dgm:spPr/>
      <dgm:t>
        <a:bodyPr/>
        <a:lstStyle/>
        <a:p>
          <a:endParaRPr lang="en-US"/>
        </a:p>
      </dgm:t>
    </dgm:pt>
    <dgm:pt modelId="{765FDA6B-1037-4563-90A5-DE103FE82F11}">
      <dgm:prSet phldrT="[Text]" phldr="1"/>
      <dgm:spPr/>
      <dgm:t>
        <a:bodyPr/>
        <a:lstStyle/>
        <a:p>
          <a:endParaRPr lang="en-US"/>
        </a:p>
      </dgm:t>
    </dgm:pt>
    <dgm:pt modelId="{CE8E5BEF-D0C6-41D8-9397-3462C7AD2702}" type="parTrans" cxnId="{4F612D7F-1421-4AF4-8F5C-56FF9E7C4105}">
      <dgm:prSet/>
      <dgm:spPr/>
      <dgm:t>
        <a:bodyPr/>
        <a:lstStyle/>
        <a:p>
          <a:endParaRPr lang="en-US"/>
        </a:p>
      </dgm:t>
    </dgm:pt>
    <dgm:pt modelId="{6A61C396-B533-4A9E-BD5A-C75316BD69C6}" type="sibTrans" cxnId="{4F612D7F-1421-4AF4-8F5C-56FF9E7C4105}">
      <dgm:prSet/>
      <dgm:spPr/>
      <dgm:t>
        <a:bodyPr/>
        <a:lstStyle/>
        <a:p>
          <a:endParaRPr lang="en-US"/>
        </a:p>
      </dgm:t>
    </dgm:pt>
    <dgm:pt modelId="{28BA13D1-033B-4493-9E14-ADDB6D684F32}">
      <dgm:prSet/>
      <dgm:spPr/>
    </dgm:pt>
    <dgm:pt modelId="{BDEABB2C-B814-4989-83C9-47B5BABDD88F}" type="parTrans" cxnId="{47F04E64-F484-4683-AE10-8419127977E3}">
      <dgm:prSet/>
      <dgm:spPr/>
      <dgm:t>
        <a:bodyPr/>
        <a:lstStyle/>
        <a:p>
          <a:endParaRPr lang="en-US"/>
        </a:p>
      </dgm:t>
    </dgm:pt>
    <dgm:pt modelId="{88FD317A-A27D-44C0-8AD3-C952FACF504F}" type="sibTrans" cxnId="{47F04E64-F484-4683-AE10-8419127977E3}">
      <dgm:prSet/>
      <dgm:spPr/>
      <dgm:t>
        <a:bodyPr/>
        <a:lstStyle/>
        <a:p>
          <a:endParaRPr lang="en-US"/>
        </a:p>
      </dgm:t>
    </dgm:pt>
    <dgm:pt modelId="{D60BAA67-AD0D-42F6-9125-98EBF24C2605}">
      <dgm:prSet/>
      <dgm:spPr/>
      <dgm:t>
        <a:bodyPr/>
        <a:lstStyle/>
        <a:p>
          <a:r>
            <a:rPr lang="en-US" dirty="0" smtClean="0"/>
            <a:t>http://</a:t>
          </a:r>
          <a:r>
            <a:rPr lang="en-US" dirty="0" smtClean="0">
              <a:hlinkClick xmlns:r="http://schemas.openxmlformats.org/officeDocument/2006/relationships" r:id="rId2"/>
            </a:rPr>
            <a:t>www.brighthub.com/education/online-learning/articles/26946.aspx</a:t>
          </a:r>
          <a:r>
            <a:rPr lang="en-US" dirty="0" smtClean="0"/>
            <a:t/>
          </a:r>
          <a:br>
            <a:rPr lang="en-US" dirty="0" smtClean="0"/>
          </a:br>
          <a:endParaRPr lang="en-US" dirty="0"/>
        </a:p>
      </dgm:t>
    </dgm:pt>
    <dgm:pt modelId="{D623C1A8-5F20-4306-A7F3-2E8D307CF525}" type="parTrans" cxnId="{CE0BF631-5D98-47FD-B63F-B4574B4308D2}">
      <dgm:prSet/>
      <dgm:spPr/>
      <dgm:t>
        <a:bodyPr/>
        <a:lstStyle/>
        <a:p>
          <a:endParaRPr lang="en-US"/>
        </a:p>
      </dgm:t>
    </dgm:pt>
    <dgm:pt modelId="{D9ED94A6-246F-4177-BC0E-67A17E45B1CC}" type="sibTrans" cxnId="{CE0BF631-5D98-47FD-B63F-B4574B4308D2}">
      <dgm:prSet/>
      <dgm:spPr/>
      <dgm:t>
        <a:bodyPr/>
        <a:lstStyle/>
        <a:p>
          <a:endParaRPr lang="en-US"/>
        </a:p>
      </dgm:t>
    </dgm:pt>
    <dgm:pt modelId="{C6BF8BDC-64EB-4EAB-B9FF-E0F26030EB77}">
      <dgm:prSet/>
      <dgm:spPr/>
      <dgm:t>
        <a:bodyPr/>
        <a:lstStyle/>
        <a:p>
          <a:r>
            <a:rPr lang="en-US" smtClean="0">
              <a:hlinkClick xmlns:r="http://schemas.openxmlformats.org/officeDocument/2006/relationships" r:id="rId3"/>
            </a:rPr>
            <a:t>http://students.msbcollege.edu/elearning/netiquette/</a:t>
          </a:r>
          <a:endParaRPr lang="en-US"/>
        </a:p>
      </dgm:t>
    </dgm:pt>
    <dgm:pt modelId="{9388AA68-7A3D-4747-BB41-82A1BAB8039F}" type="parTrans" cxnId="{F98E0A79-003A-4509-A601-FEFF0EC279B8}">
      <dgm:prSet/>
      <dgm:spPr/>
      <dgm:t>
        <a:bodyPr/>
        <a:lstStyle/>
        <a:p>
          <a:endParaRPr lang="en-US"/>
        </a:p>
      </dgm:t>
    </dgm:pt>
    <dgm:pt modelId="{7B0D5F09-18D1-413F-99EB-CF99CCCF9E27}" type="sibTrans" cxnId="{F98E0A79-003A-4509-A601-FEFF0EC279B8}">
      <dgm:prSet/>
      <dgm:spPr/>
      <dgm:t>
        <a:bodyPr/>
        <a:lstStyle/>
        <a:p>
          <a:endParaRPr lang="en-US"/>
        </a:p>
      </dgm:t>
    </dgm:pt>
    <dgm:pt modelId="{A26E1BEB-F643-4800-9641-ABDF89C2F652}">
      <dgm:prSet/>
      <dgm:spPr/>
      <dgm:t>
        <a:bodyPr/>
        <a:lstStyle/>
        <a:p>
          <a:r>
            <a:rPr lang="en-US" dirty="0" smtClean="0">
              <a:hlinkClick xmlns:r="http://schemas.openxmlformats.org/officeDocument/2006/relationships" r:id="rId4"/>
            </a:rPr>
            <a:t>http://www.swmich.edu/hybrid/netiquette.php</a:t>
          </a:r>
          <a:endParaRPr lang="en-US" dirty="0"/>
        </a:p>
      </dgm:t>
    </dgm:pt>
    <dgm:pt modelId="{B4B4D427-53C6-4857-BD14-F3D0BFF8B4AB}" type="parTrans" cxnId="{ADADEE62-1167-44BA-A3E1-88866D28E86A}">
      <dgm:prSet/>
      <dgm:spPr/>
      <dgm:t>
        <a:bodyPr/>
        <a:lstStyle/>
        <a:p>
          <a:endParaRPr lang="en-US"/>
        </a:p>
      </dgm:t>
    </dgm:pt>
    <dgm:pt modelId="{24DF14E4-3ECB-46A7-97DB-C0C1860E8FCA}" type="sibTrans" cxnId="{ADADEE62-1167-44BA-A3E1-88866D28E86A}">
      <dgm:prSet/>
      <dgm:spPr/>
      <dgm:t>
        <a:bodyPr/>
        <a:lstStyle/>
        <a:p>
          <a:endParaRPr lang="en-US"/>
        </a:p>
      </dgm:t>
    </dgm:pt>
    <dgm:pt modelId="{F91ACAB6-2E70-448C-847B-2E30A1E75A8B}" type="pres">
      <dgm:prSet presAssocID="{B8E174EC-BB0A-457E-BB4A-A7E95557B50A}" presName="matrix" presStyleCnt="0">
        <dgm:presLayoutVars>
          <dgm:chMax val="1"/>
          <dgm:dir/>
          <dgm:resizeHandles val="exact"/>
        </dgm:presLayoutVars>
      </dgm:prSet>
      <dgm:spPr/>
    </dgm:pt>
    <dgm:pt modelId="{26F7E1AD-F8A4-4365-B49F-8966B7F21EC1}" type="pres">
      <dgm:prSet presAssocID="{B8E174EC-BB0A-457E-BB4A-A7E95557B50A}" presName="axisShape" presStyleLbl="bgShp" presStyleIdx="0" presStyleCnt="1" custScaleX="66250" custLinFactNeighborX="1250" custLinFactNeighborY="27500"/>
      <dgm:spPr/>
    </dgm:pt>
    <dgm:pt modelId="{36293F52-BA30-4E67-A3A1-CE54BF23C60C}" type="pres">
      <dgm:prSet presAssocID="{B8E174EC-BB0A-457E-BB4A-A7E95557B50A}" presName="rect1" presStyleLbl="node1" presStyleIdx="0" presStyleCnt="4">
        <dgm:presLayoutVars>
          <dgm:chMax val="0"/>
          <dgm:chPref val="0"/>
          <dgm:bulletEnabled val="1"/>
        </dgm:presLayoutVars>
      </dgm:prSet>
      <dgm:spPr/>
      <dgm:t>
        <a:bodyPr/>
        <a:lstStyle/>
        <a:p>
          <a:endParaRPr lang="en-US"/>
        </a:p>
      </dgm:t>
    </dgm:pt>
    <dgm:pt modelId="{B7EED85D-6E15-4D07-96C8-364C42BBB4B0}" type="pres">
      <dgm:prSet presAssocID="{B8E174EC-BB0A-457E-BB4A-A7E95557B50A}" presName="rect2" presStyleLbl="node1" presStyleIdx="1" presStyleCnt="4">
        <dgm:presLayoutVars>
          <dgm:chMax val="0"/>
          <dgm:chPref val="0"/>
          <dgm:bulletEnabled val="1"/>
        </dgm:presLayoutVars>
      </dgm:prSet>
      <dgm:spPr/>
    </dgm:pt>
    <dgm:pt modelId="{9CC5F9E6-D732-4F6D-884F-584F28CF64B2}" type="pres">
      <dgm:prSet presAssocID="{B8E174EC-BB0A-457E-BB4A-A7E95557B50A}" presName="rect3" presStyleLbl="node1" presStyleIdx="2" presStyleCnt="4">
        <dgm:presLayoutVars>
          <dgm:chMax val="0"/>
          <dgm:chPref val="0"/>
          <dgm:bulletEnabled val="1"/>
        </dgm:presLayoutVars>
      </dgm:prSet>
      <dgm:spPr/>
    </dgm:pt>
    <dgm:pt modelId="{EAABC401-DE5E-449A-9723-61065FDFD021}" type="pres">
      <dgm:prSet presAssocID="{B8E174EC-BB0A-457E-BB4A-A7E95557B50A}" presName="rect4" presStyleLbl="node1" presStyleIdx="3" presStyleCnt="4">
        <dgm:presLayoutVars>
          <dgm:chMax val="0"/>
          <dgm:chPref val="0"/>
          <dgm:bulletEnabled val="1"/>
        </dgm:presLayoutVars>
      </dgm:prSet>
      <dgm:spPr/>
      <dgm:t>
        <a:bodyPr/>
        <a:lstStyle/>
        <a:p>
          <a:endParaRPr lang="en-US"/>
        </a:p>
      </dgm:t>
    </dgm:pt>
  </dgm:ptLst>
  <dgm:cxnLst>
    <dgm:cxn modelId="{0492DD93-82E6-4A3F-816A-8764FA4432A8}" type="presOf" srcId="{D60BAA67-AD0D-42F6-9125-98EBF24C2605}" destId="{EAABC401-DE5E-449A-9723-61065FDFD021}" srcOrd="0" destOrd="0" presId="urn:microsoft.com/office/officeart/2005/8/layout/matrix2"/>
    <dgm:cxn modelId="{ADADEE62-1167-44BA-A3E1-88866D28E86A}" srcId="{B8E174EC-BB0A-457E-BB4A-A7E95557B50A}" destId="{A26E1BEB-F643-4800-9641-ABDF89C2F652}" srcOrd="1" destOrd="0" parTransId="{B4B4D427-53C6-4857-BD14-F3D0BFF8B4AB}" sibTransId="{24DF14E4-3ECB-46A7-97DB-C0C1860E8FCA}"/>
    <dgm:cxn modelId="{4F612D7F-1421-4AF4-8F5C-56FF9E7C4105}" srcId="{B8E174EC-BB0A-457E-BB4A-A7E95557B50A}" destId="{765FDA6B-1037-4563-90A5-DE103FE82F11}" srcOrd="6" destOrd="0" parTransId="{CE8E5BEF-D0C6-41D8-9397-3462C7AD2702}" sibTransId="{6A61C396-B533-4A9E-BD5A-C75316BD69C6}"/>
    <dgm:cxn modelId="{F133DC84-897B-4989-BF8C-B823F67E6F86}" type="presOf" srcId="{A26E1BEB-F643-4800-9641-ABDF89C2F652}" destId="{B7EED85D-6E15-4D07-96C8-364C42BBB4B0}" srcOrd="0" destOrd="0" presId="urn:microsoft.com/office/officeart/2005/8/layout/matrix2"/>
    <dgm:cxn modelId="{7AF0CB11-9125-4F82-9EC3-67A746E401E0}" type="presOf" srcId="{48361F6E-EF73-4DD0-88DA-CEF823A79946}" destId="{36293F52-BA30-4E67-A3A1-CE54BF23C60C}" srcOrd="0" destOrd="0" presId="urn:microsoft.com/office/officeart/2005/8/layout/matrix2"/>
    <dgm:cxn modelId="{CE0BF631-5D98-47FD-B63F-B4574B4308D2}" srcId="{B8E174EC-BB0A-457E-BB4A-A7E95557B50A}" destId="{D60BAA67-AD0D-42F6-9125-98EBF24C2605}" srcOrd="3" destOrd="0" parTransId="{D623C1A8-5F20-4306-A7F3-2E8D307CF525}" sibTransId="{D9ED94A6-246F-4177-BC0E-67A17E45B1CC}"/>
    <dgm:cxn modelId="{0B65DE01-A858-411F-AC08-8B69A2C95198}" type="presOf" srcId="{C6BF8BDC-64EB-4EAB-B9FF-E0F26030EB77}" destId="{9CC5F9E6-D732-4F6D-884F-584F28CF64B2}" srcOrd="0" destOrd="0" presId="urn:microsoft.com/office/officeart/2005/8/layout/matrix2"/>
    <dgm:cxn modelId="{F98E0A79-003A-4509-A601-FEFF0EC279B8}" srcId="{B8E174EC-BB0A-457E-BB4A-A7E95557B50A}" destId="{C6BF8BDC-64EB-4EAB-B9FF-E0F26030EB77}" srcOrd="2" destOrd="0" parTransId="{9388AA68-7A3D-4747-BB41-82A1BAB8039F}" sibTransId="{7B0D5F09-18D1-413F-99EB-CF99CCCF9E27}"/>
    <dgm:cxn modelId="{BD440509-1DF3-4D00-A5D7-674390D03344}" srcId="{B8E174EC-BB0A-457E-BB4A-A7E95557B50A}" destId="{48361F6E-EF73-4DD0-88DA-CEF823A79946}" srcOrd="0" destOrd="0" parTransId="{FD2D0A71-4075-4137-A9F8-CEE5C1AA1167}" sibTransId="{5260C388-8A02-477F-8E41-EA15AAC32AEC}"/>
    <dgm:cxn modelId="{89D1C20F-A4E4-4EFE-8F0F-550DDB43C054}" type="presOf" srcId="{B8E174EC-BB0A-457E-BB4A-A7E95557B50A}" destId="{F91ACAB6-2E70-448C-847B-2E30A1E75A8B}" srcOrd="0" destOrd="0" presId="urn:microsoft.com/office/officeart/2005/8/layout/matrix2"/>
    <dgm:cxn modelId="{93E5F217-33DF-4121-A0BC-80EDBDCD2892}" srcId="{B8E174EC-BB0A-457E-BB4A-A7E95557B50A}" destId="{4ED64814-13C8-43F6-B0D9-534974FF3BB3}" srcOrd="5" destOrd="0" parTransId="{12C8683B-FF46-405C-A411-CD9B8F698866}" sibTransId="{A46A0399-1669-4A31-9EA2-29060135E8F1}"/>
    <dgm:cxn modelId="{47F04E64-F484-4683-AE10-8419127977E3}" srcId="{B8E174EC-BB0A-457E-BB4A-A7E95557B50A}" destId="{28BA13D1-033B-4493-9E14-ADDB6D684F32}" srcOrd="4" destOrd="0" parTransId="{BDEABB2C-B814-4989-83C9-47B5BABDD88F}" sibTransId="{88FD317A-A27D-44C0-8AD3-C952FACF504F}"/>
    <dgm:cxn modelId="{E0550BAF-6800-4C1B-8F9A-D4E90D883C06}" type="presParOf" srcId="{F91ACAB6-2E70-448C-847B-2E30A1E75A8B}" destId="{26F7E1AD-F8A4-4365-B49F-8966B7F21EC1}" srcOrd="0" destOrd="0" presId="urn:microsoft.com/office/officeart/2005/8/layout/matrix2"/>
    <dgm:cxn modelId="{4D955649-0D1F-49C2-BA39-CD8766EF3351}" type="presParOf" srcId="{F91ACAB6-2E70-448C-847B-2E30A1E75A8B}" destId="{36293F52-BA30-4E67-A3A1-CE54BF23C60C}" srcOrd="1" destOrd="0" presId="urn:microsoft.com/office/officeart/2005/8/layout/matrix2"/>
    <dgm:cxn modelId="{37B28FEE-112A-4E7C-98F0-C9F2B40FB380}" type="presParOf" srcId="{F91ACAB6-2E70-448C-847B-2E30A1E75A8B}" destId="{B7EED85D-6E15-4D07-96C8-364C42BBB4B0}" srcOrd="2" destOrd="0" presId="urn:microsoft.com/office/officeart/2005/8/layout/matrix2"/>
    <dgm:cxn modelId="{0C0B3DDE-F119-4F13-9EF7-97F670AC0355}" type="presParOf" srcId="{F91ACAB6-2E70-448C-847B-2E30A1E75A8B}" destId="{9CC5F9E6-D732-4F6D-884F-584F28CF64B2}" srcOrd="3" destOrd="0" presId="urn:microsoft.com/office/officeart/2005/8/layout/matrix2"/>
    <dgm:cxn modelId="{DC65E038-C94D-4D7A-A4F2-75EEFFB51396}" type="presParOf" srcId="{F91ACAB6-2E70-448C-847B-2E30A1E75A8B}" destId="{EAABC401-DE5E-449A-9723-61065FDFD021}" srcOrd="4" destOrd="0" presId="urn:microsoft.com/office/officeart/2005/8/layout/matrix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6F7E1AD-F8A4-4365-B49F-8966B7F21EC1}">
      <dsp:nvSpPr>
        <dsp:cNvPr id="0" name=""/>
        <dsp:cNvSpPr/>
      </dsp:nvSpPr>
      <dsp:spPr>
        <a:xfrm>
          <a:off x="1714023" y="0"/>
          <a:ext cx="1901507" cy="2870200"/>
        </a:xfrm>
        <a:prstGeom prst="quadArrow">
          <a:avLst>
            <a:gd name="adj1" fmla="val 2000"/>
            <a:gd name="adj2" fmla="val 4000"/>
            <a:gd name="adj3" fmla="val 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6293F52-BA30-4E67-A3A1-CE54BF23C60C}">
      <dsp:nvSpPr>
        <dsp:cNvPr id="0" name=""/>
        <dsp:cNvSpPr/>
      </dsp:nvSpPr>
      <dsp:spPr>
        <a:xfrm>
          <a:off x="1380363" y="186563"/>
          <a:ext cx="1148080" cy="1148080"/>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500" kern="1200" dirty="0" smtClean="0"/>
            <a:t>http://</a:t>
          </a:r>
          <a:r>
            <a:rPr lang="en-US" sz="500" kern="1200" dirty="0" smtClean="0">
              <a:hlinkClick xmlns:r="http://schemas.openxmlformats.org/officeDocument/2006/relationships" r:id="rId1"/>
            </a:rPr>
            <a:t>nursing.wsu.edu/current/netiquette.pdf</a:t>
          </a:r>
          <a:endParaRPr lang="en-US" sz="500" kern="1200" dirty="0"/>
        </a:p>
      </dsp:txBody>
      <dsp:txXfrm>
        <a:off x="1380363" y="186563"/>
        <a:ext cx="1148080" cy="1148080"/>
      </dsp:txXfrm>
    </dsp:sp>
    <dsp:sp modelId="{B7EED85D-6E15-4D07-96C8-364C42BBB4B0}">
      <dsp:nvSpPr>
        <dsp:cNvPr id="0" name=""/>
        <dsp:cNvSpPr/>
      </dsp:nvSpPr>
      <dsp:spPr>
        <a:xfrm>
          <a:off x="2729357" y="186563"/>
          <a:ext cx="1148080" cy="1148080"/>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500" kern="1200" dirty="0" smtClean="0">
              <a:hlinkClick xmlns:r="http://schemas.openxmlformats.org/officeDocument/2006/relationships" r:id="rId2"/>
            </a:rPr>
            <a:t>http://www.swmich.edu/hybrid/netiquette.php</a:t>
          </a:r>
          <a:endParaRPr lang="en-US" sz="500" kern="1200" dirty="0"/>
        </a:p>
      </dsp:txBody>
      <dsp:txXfrm>
        <a:off x="2729357" y="186563"/>
        <a:ext cx="1148080" cy="1148080"/>
      </dsp:txXfrm>
    </dsp:sp>
    <dsp:sp modelId="{9CC5F9E6-D732-4F6D-884F-584F28CF64B2}">
      <dsp:nvSpPr>
        <dsp:cNvPr id="0" name=""/>
        <dsp:cNvSpPr/>
      </dsp:nvSpPr>
      <dsp:spPr>
        <a:xfrm>
          <a:off x="1380363" y="1535557"/>
          <a:ext cx="1148080" cy="1148080"/>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500" kern="1200" smtClean="0">
              <a:hlinkClick xmlns:r="http://schemas.openxmlformats.org/officeDocument/2006/relationships" r:id="rId3"/>
            </a:rPr>
            <a:t>http://students.msbcollege.edu/elearning/netiquette/</a:t>
          </a:r>
          <a:endParaRPr lang="en-US" sz="500" kern="1200"/>
        </a:p>
      </dsp:txBody>
      <dsp:txXfrm>
        <a:off x="1380363" y="1535557"/>
        <a:ext cx="1148080" cy="1148080"/>
      </dsp:txXfrm>
    </dsp:sp>
    <dsp:sp modelId="{EAABC401-DE5E-449A-9723-61065FDFD021}">
      <dsp:nvSpPr>
        <dsp:cNvPr id="0" name=""/>
        <dsp:cNvSpPr/>
      </dsp:nvSpPr>
      <dsp:spPr>
        <a:xfrm>
          <a:off x="2729357" y="1535557"/>
          <a:ext cx="1148080" cy="1148080"/>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500" kern="1200" dirty="0" smtClean="0"/>
            <a:t>http://</a:t>
          </a:r>
          <a:r>
            <a:rPr lang="en-US" sz="500" kern="1200" dirty="0" smtClean="0">
              <a:hlinkClick xmlns:r="http://schemas.openxmlformats.org/officeDocument/2006/relationships" r:id="rId4"/>
            </a:rPr>
            <a:t>www.brighthub.com/education/online-learning/articles/26946.aspx</a:t>
          </a:r>
          <a:r>
            <a:rPr lang="en-US" sz="500" kern="1200" dirty="0" smtClean="0"/>
            <a:t/>
          </a:r>
          <a:br>
            <a:rPr lang="en-US" sz="500" kern="1200" dirty="0" smtClean="0"/>
          </a:br>
          <a:endParaRPr lang="en-US" sz="500" kern="1200" dirty="0"/>
        </a:p>
      </dsp:txBody>
      <dsp:txXfrm>
        <a:off x="2729357" y="1535557"/>
        <a:ext cx="1148080" cy="1148080"/>
      </dsp:txXfrm>
    </dsp:sp>
  </dsp:spTree>
</dsp:drawing>
</file>

<file path=ppt/diagrams/layout1.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261A3A-BD2C-4C95-B9D9-38E181C71C19}" type="datetimeFigureOut">
              <a:rPr lang="en-US" smtClean="0"/>
              <a:pPr/>
              <a:t>6/15/2010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803DAD-BC1D-4D9D-86AC-17C4FD67B514}"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C803DAD-BC1D-4D9D-86AC-17C4FD67B514}" type="slidenum">
              <a:rPr lang="en-US" smtClean="0"/>
              <a:pPr/>
              <a:t>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C803DAD-BC1D-4D9D-86AC-17C4FD67B514}" type="slidenum">
              <a:rPr lang="en-US" smtClean="0"/>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C803DAD-BC1D-4D9D-86AC-17C4FD67B514}" type="slidenum">
              <a:rPr lang="en-US" smtClean="0"/>
              <a:pPr/>
              <a:t>6</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C803DAD-BC1D-4D9D-86AC-17C4FD67B514}" type="slidenum">
              <a:rPr lang="en-US" smtClean="0"/>
              <a:pPr/>
              <a:t>7</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C803DAD-BC1D-4D9D-86AC-17C4FD67B514}" type="slidenum">
              <a:rPr lang="en-US" smtClean="0"/>
              <a:pPr/>
              <a:t>11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875710D0-DB80-4FE2-8BE5-317351B0DBD4}" type="datetimeFigureOut">
              <a:rPr lang="en-US" smtClean="0"/>
              <a:pPr/>
              <a:t>6/15/2010</a:t>
            </a:fld>
            <a:endParaRPr lang="en-US" dirty="0"/>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3B1FEDC8-DD41-4171-BD90-9F46D8A1EA3B}" type="slidenum">
              <a:rPr lang="en-US" smtClean="0"/>
              <a:pPr/>
              <a:t>‹#›</a:t>
            </a:fld>
            <a:endParaRPr lang="en-US" dirty="0"/>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75710D0-DB80-4FE2-8BE5-317351B0DBD4}" type="datetimeFigureOut">
              <a:rPr lang="en-US" smtClean="0"/>
              <a:pPr/>
              <a:t>6/15/2010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3B1FEDC8-DD41-4171-BD90-9F46D8A1EA3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75710D0-DB80-4FE2-8BE5-317351B0DBD4}" type="datetimeFigureOut">
              <a:rPr lang="en-US" smtClean="0"/>
              <a:pPr/>
              <a:t>6/15/2010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3B1FEDC8-DD41-4171-BD90-9F46D8A1EA3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75710D0-DB80-4FE2-8BE5-317351B0DBD4}" type="datetimeFigureOut">
              <a:rPr lang="en-US" smtClean="0"/>
              <a:pPr/>
              <a:t>6/15/2010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3B1FEDC8-DD41-4171-BD90-9F46D8A1EA3B}" type="slidenum">
              <a:rPr lang="en-US" smtClean="0"/>
              <a:pPr/>
              <a:t>‹#›</a:t>
            </a:fld>
            <a:endParaRPr lang="en-US" dirty="0"/>
          </a:p>
        </p:txBody>
      </p:sp>
      <p:sp>
        <p:nvSpPr>
          <p:cNvPr id="8" name="Right Arrow 7">
            <a:hlinkClick r:id="" action="ppaction://hlinkshowjump?jump=nextslide"/>
          </p:cNvPr>
          <p:cNvSpPr/>
          <p:nvPr userDrawn="1"/>
        </p:nvSpPr>
        <p:spPr>
          <a:xfrm>
            <a:off x="7696200" y="6172200"/>
            <a:ext cx="60960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Left Arrow 8">
            <a:hlinkClick r:id="" action="ppaction://hlinkshowjump?jump=previousslide"/>
          </p:cNvPr>
          <p:cNvSpPr/>
          <p:nvPr userDrawn="1"/>
        </p:nvSpPr>
        <p:spPr>
          <a:xfrm>
            <a:off x="6858000" y="6172200"/>
            <a:ext cx="533400"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875710D0-DB80-4FE2-8BE5-317351B0DBD4}" type="datetimeFigureOut">
              <a:rPr lang="en-US" smtClean="0"/>
              <a:pPr/>
              <a:t>6/15/2010</a:t>
            </a:fld>
            <a:endParaRPr lang="en-US" dirty="0"/>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3B1FEDC8-DD41-4171-BD90-9F46D8A1EA3B}" type="slidenum">
              <a:rPr lang="en-US" smtClean="0"/>
              <a:pPr/>
              <a:t>‹#›</a:t>
            </a:fld>
            <a:endParaRPr lang="en-US" dirty="0"/>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75710D0-DB80-4FE2-8BE5-317351B0DBD4}" type="datetimeFigureOut">
              <a:rPr lang="en-US" smtClean="0"/>
              <a:pPr/>
              <a:t>6/15/2010</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a:xfrm>
            <a:off x="8641080" y="6514568"/>
            <a:ext cx="464288" cy="274320"/>
          </a:xfrm>
        </p:spPr>
        <p:txBody>
          <a:bodyPr/>
          <a:lstStyle>
            <a:extLst/>
          </a:lstStyle>
          <a:p>
            <a:fld id="{3B1FEDC8-DD41-4171-BD90-9F46D8A1EA3B}" type="slidenum">
              <a:rPr lang="en-US" smtClean="0"/>
              <a:pPr/>
              <a:t>‹#›</a:t>
            </a:fld>
            <a:endParaRPr lang="en-US" dirty="0"/>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dirty="0"/>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dirty="0"/>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75710D0-DB80-4FE2-8BE5-317351B0DBD4}" type="datetimeFigureOut">
              <a:rPr lang="en-US" smtClean="0"/>
              <a:pPr/>
              <a:t>6/15/2010</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a:xfrm>
            <a:off x="8641080" y="6514568"/>
            <a:ext cx="464288" cy="274320"/>
          </a:xfrm>
        </p:spPr>
        <p:txBody>
          <a:bodyPr/>
          <a:lstStyle>
            <a:extLst/>
          </a:lstStyle>
          <a:p>
            <a:fld id="{3B1FEDC8-DD41-4171-BD90-9F46D8A1EA3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75710D0-DB80-4FE2-8BE5-317351B0DBD4}" type="datetimeFigureOut">
              <a:rPr lang="en-US" smtClean="0"/>
              <a:pPr/>
              <a:t>6/15/2010</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3B1FEDC8-DD41-4171-BD90-9F46D8A1EA3B}" type="slidenum">
              <a:rPr lang="en-US" smtClean="0"/>
              <a:pPr/>
              <a:t>‹#›</a:t>
            </a:fld>
            <a:endParaRPr lang="en-US" dirty="0"/>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75710D0-DB80-4FE2-8BE5-317351B0DBD4}" type="datetimeFigureOut">
              <a:rPr lang="en-US" smtClean="0"/>
              <a:pPr/>
              <a:t>6/15/2010</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3B1FEDC8-DD41-4171-BD90-9F46D8A1EA3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875710D0-DB80-4FE2-8BE5-317351B0DBD4}" type="datetimeFigureOut">
              <a:rPr lang="en-US" smtClean="0"/>
              <a:pPr/>
              <a:t>6/15/2010</a:t>
            </a:fld>
            <a:endParaRPr lang="en-US" dirty="0"/>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3B1FEDC8-DD41-4171-BD90-9F46D8A1EA3B}" type="slidenum">
              <a:rPr lang="en-US" smtClean="0"/>
              <a:pPr/>
              <a:t>‹#›</a:t>
            </a:fld>
            <a:endParaRPr lang="en-US" dirty="0"/>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875710D0-DB80-4FE2-8BE5-317351B0DBD4}" type="datetimeFigureOut">
              <a:rPr lang="en-US" smtClean="0"/>
              <a:pPr/>
              <a:t>6/15/2010</a:t>
            </a:fld>
            <a:endParaRPr lang="en-US" dirty="0"/>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3B1FEDC8-DD41-4171-BD90-9F46D8A1EA3B}" type="slidenum">
              <a:rPr lang="en-US" smtClean="0"/>
              <a:pPr/>
              <a:t>‹#›</a:t>
            </a:fld>
            <a:endParaRPr lang="en-US" dirty="0"/>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dirty="0"/>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875710D0-DB80-4FE2-8BE5-317351B0DBD4}" type="datetimeFigureOut">
              <a:rPr lang="en-US" smtClean="0"/>
              <a:pPr/>
              <a:t>6/15/2010</a:t>
            </a:fld>
            <a:endParaRPr lang="en-US" dirty="0"/>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3B1FEDC8-DD41-4171-BD90-9F46D8A1EA3B}" type="slidenum">
              <a:rPr lang="en-US" smtClean="0"/>
              <a:pPr/>
              <a:t>‹#›</a:t>
            </a:fld>
            <a:endParaRPr lang="en-US" dirty="0"/>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4021" r:id="rId1"/>
    <p:sldLayoutId id="2147484022" r:id="rId2"/>
    <p:sldLayoutId id="2147484023" r:id="rId3"/>
    <p:sldLayoutId id="2147484024" r:id="rId4"/>
    <p:sldLayoutId id="2147484025" r:id="rId5"/>
    <p:sldLayoutId id="2147484026" r:id="rId6"/>
    <p:sldLayoutId id="2147484027" r:id="rId7"/>
    <p:sldLayoutId id="2147484028" r:id="rId8"/>
    <p:sldLayoutId id="2147484029" r:id="rId9"/>
    <p:sldLayoutId id="2147484030" r:id="rId10"/>
    <p:sldLayoutId id="214748403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slide" Target="slide1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2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2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slide" Target="slide1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 Target="slide2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slide" Target="slide2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 Target="slide23.xml"/><Relationship Id="rId2" Type="http://schemas.openxmlformats.org/officeDocument/2006/relationships/slide" Target="slide2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 Target="slide2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slide" Target="slide2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 Target="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 Target="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2.xml"/><Relationship Id="rId1" Type="http://schemas.openxmlformats.org/officeDocument/2006/relationships/audio" Target="../media/audio1.wav"/><Relationship Id="rId6" Type="http://schemas.openxmlformats.org/officeDocument/2006/relationships/image" Target="../media/image9.png"/><Relationship Id="rId5" Type="http://schemas.openxmlformats.org/officeDocument/2006/relationships/slide" Target="slide14.xml"/><Relationship Id="rId4" Type="http://schemas.openxmlformats.org/officeDocument/2006/relationships/slide" Target="slide1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600200"/>
          </a:xfrm>
        </p:spPr>
        <p:txBody>
          <a:bodyPr>
            <a:normAutofit fontScale="90000"/>
          </a:bodyPr>
          <a:lstStyle/>
          <a:p>
            <a:pPr algn="l"/>
            <a:r>
              <a:rPr lang="en-US" sz="4000" dirty="0" smtClean="0"/>
              <a:t>Title</a:t>
            </a:r>
            <a:r>
              <a:rPr lang="en-US" sz="4000" dirty="0" smtClean="0"/>
              <a:t>: Using E-mail to Communicate</a:t>
            </a:r>
            <a:br>
              <a:rPr lang="en-US" sz="4000" dirty="0" smtClean="0"/>
            </a:br>
            <a:r>
              <a:rPr lang="en-US" sz="4000" dirty="0" smtClean="0"/>
              <a:t> with Instructor and Peers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pPr>
              <a:buNone/>
            </a:pPr>
            <a:endParaRPr lang="en-US" dirty="0" smtClean="0"/>
          </a:p>
          <a:p>
            <a:pPr>
              <a:buNone/>
            </a:pPr>
            <a:r>
              <a:rPr lang="en-US" dirty="0" smtClean="0"/>
              <a:t>Unit: Web CT Orientation Course, Module </a:t>
            </a:r>
            <a:r>
              <a:rPr lang="en-US" dirty="0" smtClean="0"/>
              <a:t>2 RLO</a:t>
            </a:r>
            <a:endParaRPr lang="en-US" dirty="0" smtClean="0"/>
          </a:p>
          <a:p>
            <a:pPr>
              <a:buNone/>
            </a:pPr>
            <a:endParaRPr lang="en-US" dirty="0" smtClean="0"/>
          </a:p>
          <a:p>
            <a:pPr>
              <a:buNone/>
            </a:pPr>
            <a:r>
              <a:rPr lang="en-US" dirty="0" smtClean="0"/>
              <a:t>    RLO Overview:</a:t>
            </a:r>
          </a:p>
          <a:p>
            <a:pPr>
              <a:buNone/>
            </a:pPr>
            <a:r>
              <a:rPr lang="en-US" dirty="0" smtClean="0"/>
              <a:t>   PowerPoint of process </a:t>
            </a:r>
            <a:r>
              <a:rPr lang="en-US" dirty="0" smtClean="0"/>
              <a:t>of composing e-mails in Web CT.</a:t>
            </a:r>
          </a:p>
          <a:p>
            <a:pPr>
              <a:buNone/>
            </a:pPr>
            <a:r>
              <a:rPr lang="en-US" dirty="0" smtClean="0"/>
              <a:t> </a:t>
            </a:r>
            <a:r>
              <a:rPr lang="en-US" dirty="0" smtClean="0"/>
              <a:t>  Self-Reflection or Journal Questions</a:t>
            </a:r>
          </a:p>
          <a:p>
            <a:pPr>
              <a:buNone/>
            </a:pPr>
            <a:r>
              <a:rPr lang="en-US" dirty="0" smtClean="0"/>
              <a:t> </a:t>
            </a:r>
            <a:r>
              <a:rPr lang="en-US" dirty="0" smtClean="0"/>
              <a:t>  Links to Resources on E-mail and Netiquette</a:t>
            </a:r>
          </a:p>
          <a:p>
            <a:pPr>
              <a:buNone/>
            </a:pPr>
            <a:r>
              <a:rPr lang="en-US" dirty="0" smtClean="0"/>
              <a:t> </a:t>
            </a:r>
            <a:r>
              <a:rPr lang="en-US" dirty="0" smtClean="0"/>
              <a:t>  “Good or Bad E-mail” activity</a:t>
            </a:r>
          </a:p>
          <a:p>
            <a:pPr>
              <a:buNone/>
            </a:pPr>
            <a:r>
              <a:rPr lang="en-US" dirty="0" smtClean="0"/>
              <a:t> </a:t>
            </a:r>
            <a:r>
              <a:rPr lang="en-US" dirty="0" smtClean="0"/>
              <a:t>  Directions for closing (summative ) assignment</a:t>
            </a:r>
            <a:endParaRPr lang="en-US" dirty="0" smtClean="0"/>
          </a:p>
          <a:p>
            <a:pPr>
              <a:buNone/>
            </a:pPr>
            <a:endParaRPr lang="en-US" dirty="0" smtClean="0"/>
          </a:p>
          <a:p>
            <a:pPr>
              <a:buNone/>
            </a:pPr>
            <a:endParaRPr lang="en-US" dirty="0" smtClean="0"/>
          </a:p>
          <a:p>
            <a:pPr>
              <a:buNone/>
            </a:pPr>
            <a:r>
              <a:rPr lang="en-US" dirty="0" smtClean="0"/>
              <a:t>Designer:  Julie Kling</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499064"/>
          </a:xfrm>
        </p:spPr>
        <p:txBody>
          <a:bodyPr>
            <a:normAutofit/>
          </a:bodyPr>
          <a:lstStyle/>
          <a:p>
            <a:pPr algn="ctr"/>
            <a:r>
              <a:rPr lang="en-US" dirty="0" smtClean="0"/>
              <a:t>Click Send.</a:t>
            </a:r>
            <a:br>
              <a:rPr lang="en-US" dirty="0" smtClean="0"/>
            </a:br>
            <a:endParaRPr lang="en-US" dirty="0"/>
          </a:p>
        </p:txBody>
      </p:sp>
      <p:sp>
        <p:nvSpPr>
          <p:cNvPr id="7" name="Up Arrow 6"/>
          <p:cNvSpPr/>
          <p:nvPr/>
        </p:nvSpPr>
        <p:spPr>
          <a:xfrm>
            <a:off x="1066800" y="2819400"/>
            <a:ext cx="484632" cy="978408"/>
          </a:xfrm>
          <a:prstGeom prst="up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Content Placeholder 5" descr="72010-05-14_0542.png"/>
          <p:cNvPicPr>
            <a:picLocks noGrp="1" noChangeAspect="1"/>
          </p:cNvPicPr>
          <p:nvPr>
            <p:ph idx="1"/>
          </p:nvPr>
        </p:nvPicPr>
        <p:blipFill>
          <a:blip r:embed="rId2" cstate="print"/>
          <a:stretch>
            <a:fillRect/>
          </a:stretch>
        </p:blipFill>
        <p:spPr>
          <a:xfrm>
            <a:off x="1082285" y="1646238"/>
            <a:ext cx="6979429" cy="3459162"/>
          </a:xfrm>
        </p:spPr>
      </p:pic>
      <p:sp>
        <p:nvSpPr>
          <p:cNvPr id="8" name="Frame 7"/>
          <p:cNvSpPr/>
          <p:nvPr/>
        </p:nvSpPr>
        <p:spPr>
          <a:xfrm>
            <a:off x="838200" y="3962400"/>
            <a:ext cx="1066800" cy="6858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Down Arrow 8"/>
          <p:cNvSpPr/>
          <p:nvPr/>
        </p:nvSpPr>
        <p:spPr>
          <a:xfrm>
            <a:off x="1066800" y="2895600"/>
            <a:ext cx="484632" cy="97840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Follow these steps to send e-mails within Web CT:</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Starting at Web CT Course Home Page:</a:t>
            </a:r>
          </a:p>
          <a:p>
            <a:r>
              <a:rPr lang="en-US" dirty="0" smtClean="0"/>
              <a:t>Click on E-mail Icon.</a:t>
            </a:r>
          </a:p>
          <a:p>
            <a:r>
              <a:rPr lang="en-US" dirty="0" smtClean="0"/>
              <a:t>Click on Compose Message.</a:t>
            </a:r>
          </a:p>
          <a:p>
            <a:r>
              <a:rPr lang="en-US" dirty="0" smtClean="0"/>
              <a:t>Blank e-mail opens; click on Browse.</a:t>
            </a:r>
          </a:p>
          <a:p>
            <a:r>
              <a:rPr lang="en-US" dirty="0" smtClean="0"/>
              <a:t> Select Name from drop down menu making sure it is highlighted.</a:t>
            </a:r>
          </a:p>
          <a:p>
            <a:r>
              <a:rPr lang="en-US" dirty="0" smtClean="0"/>
              <a:t>Click Select.</a:t>
            </a:r>
          </a:p>
          <a:p>
            <a:r>
              <a:rPr lang="en-US" dirty="0" smtClean="0"/>
              <a:t>Enter Text in subject line and message box.</a:t>
            </a:r>
          </a:p>
          <a:p>
            <a:r>
              <a:rPr lang="en-US" dirty="0" smtClean="0"/>
              <a:t>Click on Send.</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Points to Ponder</a:t>
            </a:r>
            <a:endParaRPr lang="en-US" dirty="0"/>
          </a:p>
        </p:txBody>
      </p:sp>
      <p:sp>
        <p:nvSpPr>
          <p:cNvPr id="3" name="Content Placeholder 2"/>
          <p:cNvSpPr>
            <a:spLocks noGrp="1"/>
          </p:cNvSpPr>
          <p:nvPr>
            <p:ph idx="1"/>
          </p:nvPr>
        </p:nvSpPr>
        <p:spPr/>
        <p:txBody>
          <a:bodyPr/>
          <a:lstStyle/>
          <a:p>
            <a:r>
              <a:rPr lang="en-US" dirty="0" smtClean="0"/>
              <a:t>How much time, if any, do you spend e-mailing friends/family currently?</a:t>
            </a:r>
          </a:p>
          <a:p>
            <a:r>
              <a:rPr lang="en-US" dirty="0" smtClean="0"/>
              <a:t>Why do you think e-mail is an important mode of communication in an on-line course?”</a:t>
            </a:r>
          </a:p>
          <a:p>
            <a:r>
              <a:rPr lang="en-US" dirty="0" smtClean="0"/>
              <a:t>How do you envision using e-mail in this course or future courses? </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Netiquette and E-mail</a:t>
            </a:r>
            <a:endParaRPr lang="en-US" dirty="0"/>
          </a:p>
        </p:txBody>
      </p:sp>
      <p:sp>
        <p:nvSpPr>
          <p:cNvPr id="3" name="Content Placeholder 2"/>
          <p:cNvSpPr>
            <a:spLocks noGrp="1"/>
          </p:cNvSpPr>
          <p:nvPr>
            <p:ph idx="1"/>
          </p:nvPr>
        </p:nvSpPr>
        <p:spPr/>
        <p:txBody>
          <a:bodyPr/>
          <a:lstStyle/>
          <a:p>
            <a:r>
              <a:rPr lang="en-US" dirty="0" smtClean="0"/>
              <a:t>Visit at least two of the links below to discover some of the “rules” for e-mailing.  </a:t>
            </a:r>
          </a:p>
          <a:p>
            <a:endParaRPr lang="en-US" dirty="0" smtClean="0"/>
          </a:p>
          <a:p>
            <a:endParaRPr lang="en-US" dirty="0"/>
          </a:p>
        </p:txBody>
      </p:sp>
      <p:graphicFrame>
        <p:nvGraphicFramePr>
          <p:cNvPr id="6" name="Diagram 5"/>
          <p:cNvGraphicFramePr/>
          <p:nvPr/>
        </p:nvGraphicFramePr>
        <p:xfrm>
          <a:off x="1828800" y="3352800"/>
          <a:ext cx="5257800" cy="287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Good or Bad E-mail</a:t>
            </a:r>
            <a:endParaRPr lang="en-US" dirty="0"/>
          </a:p>
        </p:txBody>
      </p:sp>
      <p:sp>
        <p:nvSpPr>
          <p:cNvPr id="3" name="Content Placeholder 2"/>
          <p:cNvSpPr>
            <a:spLocks noGrp="1"/>
          </p:cNvSpPr>
          <p:nvPr>
            <p:ph idx="1"/>
          </p:nvPr>
        </p:nvSpPr>
        <p:spPr/>
        <p:txBody>
          <a:bodyPr/>
          <a:lstStyle/>
          <a:p>
            <a:r>
              <a:rPr lang="en-US" dirty="0" smtClean="0"/>
              <a:t>The following slides contain examples of e-mails that students have sent to their professors.  Read each one and decide if it is appropriate or not.  Then click “good” if you think it is appropriate and “bad” if it is not.   Good luck!</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Student E-mail #1</a:t>
            </a:r>
            <a:endParaRPr lang="en-US" dirty="0"/>
          </a:p>
        </p:txBody>
      </p:sp>
      <p:sp>
        <p:nvSpPr>
          <p:cNvPr id="3" name="Content Placeholder 2"/>
          <p:cNvSpPr>
            <a:spLocks noGrp="1"/>
          </p:cNvSpPr>
          <p:nvPr>
            <p:ph idx="1"/>
          </p:nvPr>
        </p:nvSpPr>
        <p:spPr/>
        <p:txBody>
          <a:bodyPr/>
          <a:lstStyle/>
          <a:p>
            <a:r>
              <a:rPr lang="en-US" dirty="0" smtClean="0"/>
              <a:t>Dear </a:t>
            </a:r>
            <a:r>
              <a:rPr lang="en-US" dirty="0" smtClean="0"/>
              <a:t>Teach:</a:t>
            </a:r>
          </a:p>
          <a:p>
            <a:pPr>
              <a:buNone/>
            </a:pPr>
            <a:r>
              <a:rPr lang="en-US" dirty="0" smtClean="0"/>
              <a:t>U no I cant open my files. How do </a:t>
            </a:r>
            <a:r>
              <a:rPr lang="en-US" dirty="0" err="1" smtClean="0"/>
              <a:t>i</a:t>
            </a:r>
            <a:r>
              <a:rPr lang="en-US" dirty="0" smtClean="0"/>
              <a:t> do that? Need </a:t>
            </a:r>
            <a:r>
              <a:rPr lang="en-US" dirty="0" err="1" smtClean="0"/>
              <a:t>yur</a:t>
            </a:r>
            <a:r>
              <a:rPr lang="en-US" dirty="0" smtClean="0"/>
              <a:t> help. Fast.</a:t>
            </a:r>
          </a:p>
          <a:p>
            <a:pPr>
              <a:buNone/>
            </a:pPr>
            <a:r>
              <a:rPr lang="en-US" dirty="0" err="1" smtClean="0"/>
              <a:t>Fredricka</a:t>
            </a:r>
            <a:endParaRPr lang="en-US" dirty="0" smtClean="0"/>
          </a:p>
          <a:p>
            <a:endParaRPr lang="en-US" dirty="0" smtClean="0"/>
          </a:p>
          <a:p>
            <a:endParaRPr lang="en-US" dirty="0" smtClean="0"/>
          </a:p>
          <a:p>
            <a:pPr>
              <a:buNone/>
            </a:pPr>
            <a:endParaRPr lang="en-US" dirty="0"/>
          </a:p>
        </p:txBody>
      </p:sp>
      <p:sp>
        <p:nvSpPr>
          <p:cNvPr id="4" name="Flowchart: Terminator 3"/>
          <p:cNvSpPr/>
          <p:nvPr/>
        </p:nvSpPr>
        <p:spPr>
          <a:xfrm>
            <a:off x="1524000" y="4343400"/>
            <a:ext cx="2286000" cy="835152"/>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2" action="ppaction://hlinksldjump"/>
              </a:rPr>
              <a:t>GOOD</a:t>
            </a:r>
            <a:endParaRPr lang="en-US" dirty="0"/>
          </a:p>
        </p:txBody>
      </p:sp>
      <p:sp>
        <p:nvSpPr>
          <p:cNvPr id="5" name="Flowchart: Terminator 4">
            <a:hlinkClick r:id="rId3" action="ppaction://hlinksldjump"/>
          </p:cNvPr>
          <p:cNvSpPr/>
          <p:nvPr/>
        </p:nvSpPr>
        <p:spPr>
          <a:xfrm rot="10800000" flipV="1">
            <a:off x="5181600" y="4343400"/>
            <a:ext cx="2133600" cy="838200"/>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3" action="ppaction://hlinksldjump"/>
              </a:rPr>
              <a:t>BAD</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#1: Good</a:t>
            </a:r>
            <a:endParaRPr lang="en-US" dirty="0"/>
          </a:p>
        </p:txBody>
      </p:sp>
      <p:sp>
        <p:nvSpPr>
          <p:cNvPr id="3" name="Content Placeholder 2"/>
          <p:cNvSpPr>
            <a:spLocks noGrp="1"/>
          </p:cNvSpPr>
          <p:nvPr>
            <p:ph idx="1"/>
          </p:nvPr>
        </p:nvSpPr>
        <p:spPr/>
        <p:txBody>
          <a:bodyPr/>
          <a:lstStyle/>
          <a:p>
            <a:r>
              <a:rPr lang="en-US" dirty="0" smtClean="0"/>
              <a:t>No, </a:t>
            </a:r>
            <a:r>
              <a:rPr lang="en-US" dirty="0" err="1" smtClean="0"/>
              <a:t>Fredricka</a:t>
            </a:r>
            <a:r>
              <a:rPr lang="en-US" dirty="0" smtClean="0"/>
              <a:t> should not address her professor as “Teach.”  She also needs to use complete words rather than abbreviations. U should be “you.”  She should also proofread her e-mail.  Click on the star below to view the revised version.  </a:t>
            </a:r>
            <a:endParaRPr lang="en-US" dirty="0"/>
          </a:p>
        </p:txBody>
      </p:sp>
      <p:sp>
        <p:nvSpPr>
          <p:cNvPr id="4" name="6-Point Star 3">
            <a:hlinkClick r:id="rId2" action="ppaction://hlinksldjump"/>
          </p:cNvPr>
          <p:cNvSpPr/>
          <p:nvPr/>
        </p:nvSpPr>
        <p:spPr>
          <a:xfrm>
            <a:off x="3505200" y="4800600"/>
            <a:ext cx="1905000" cy="1371600"/>
          </a:xfrm>
          <a:prstGeom prst="star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2" action="ppaction://hlinksldjump"/>
              </a:rPr>
              <a:t>Revised E-mail #1</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#1: Bad</a:t>
            </a:r>
            <a:endParaRPr lang="en-US" dirty="0"/>
          </a:p>
        </p:txBody>
      </p:sp>
      <p:sp>
        <p:nvSpPr>
          <p:cNvPr id="3" name="Content Placeholder 2"/>
          <p:cNvSpPr>
            <a:spLocks noGrp="1"/>
          </p:cNvSpPr>
          <p:nvPr>
            <p:ph idx="1"/>
          </p:nvPr>
        </p:nvSpPr>
        <p:spPr/>
        <p:txBody>
          <a:bodyPr/>
          <a:lstStyle/>
          <a:p>
            <a:r>
              <a:rPr lang="en-US" dirty="0" smtClean="0"/>
              <a:t>You are correct!  </a:t>
            </a:r>
            <a:r>
              <a:rPr lang="en-US" dirty="0" err="1" smtClean="0"/>
              <a:t>Fredricka</a:t>
            </a:r>
            <a:r>
              <a:rPr lang="en-US" dirty="0" smtClean="0"/>
              <a:t> should not address her professor as “teach.”  She also needs to use complete words rather than abbreviations and proofread.  Click on the star below to the revised version.</a:t>
            </a:r>
            <a:endParaRPr lang="en-US" dirty="0"/>
          </a:p>
        </p:txBody>
      </p:sp>
      <p:sp>
        <p:nvSpPr>
          <p:cNvPr id="4" name="6-Point Star 3">
            <a:hlinkClick r:id="rId2" action="ppaction://hlinksldjump"/>
          </p:cNvPr>
          <p:cNvSpPr/>
          <p:nvPr/>
        </p:nvSpPr>
        <p:spPr>
          <a:xfrm>
            <a:off x="3505200" y="4800600"/>
            <a:ext cx="1905000" cy="1371600"/>
          </a:xfrm>
          <a:prstGeom prst="star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2" action="ppaction://hlinksldjump"/>
              </a:rPr>
              <a:t>Revised E-mail #1</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Student E-mail #2</a:t>
            </a:r>
            <a:endParaRPr lang="en-US" dirty="0"/>
          </a:p>
        </p:txBody>
      </p:sp>
      <p:sp>
        <p:nvSpPr>
          <p:cNvPr id="3" name="Content Placeholder 2"/>
          <p:cNvSpPr>
            <a:spLocks noGrp="1"/>
          </p:cNvSpPr>
          <p:nvPr>
            <p:ph idx="1"/>
          </p:nvPr>
        </p:nvSpPr>
        <p:spPr/>
        <p:txBody>
          <a:bodyPr/>
          <a:lstStyle/>
          <a:p>
            <a:r>
              <a:rPr lang="en-US" dirty="0" smtClean="0"/>
              <a:t>Hey: </a:t>
            </a:r>
          </a:p>
          <a:p>
            <a:pPr>
              <a:buNone/>
            </a:pPr>
            <a:r>
              <a:rPr lang="en-US" dirty="0" smtClean="0"/>
              <a:t>Got 2 work.  Assignments: WHY CAN’T I HAVE MORE TIME?  This is two hard.</a:t>
            </a:r>
          </a:p>
          <a:p>
            <a:pPr>
              <a:buNone/>
            </a:pPr>
            <a:r>
              <a:rPr lang="en-US" dirty="0" smtClean="0"/>
              <a:t>Emil</a:t>
            </a:r>
            <a:endParaRPr lang="en-US" dirty="0"/>
          </a:p>
        </p:txBody>
      </p:sp>
      <p:sp>
        <p:nvSpPr>
          <p:cNvPr id="4" name="Flowchart: Terminator 3">
            <a:hlinkClick r:id="rId2" action="ppaction://hlinksldjump"/>
          </p:cNvPr>
          <p:cNvSpPr/>
          <p:nvPr/>
        </p:nvSpPr>
        <p:spPr>
          <a:xfrm flipH="1">
            <a:off x="1447800" y="4114800"/>
            <a:ext cx="2590800" cy="914400"/>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2" action="ppaction://hlinksldjump"/>
              </a:rPr>
              <a:t> GOOD</a:t>
            </a:r>
            <a:endParaRPr lang="en-US" dirty="0"/>
          </a:p>
        </p:txBody>
      </p:sp>
      <p:sp>
        <p:nvSpPr>
          <p:cNvPr id="5" name="Flowchart: Terminator 4">
            <a:hlinkClick r:id="rId3" action="ppaction://hlinksldjump"/>
          </p:cNvPr>
          <p:cNvSpPr/>
          <p:nvPr/>
        </p:nvSpPr>
        <p:spPr>
          <a:xfrm>
            <a:off x="4724400" y="4114800"/>
            <a:ext cx="2667000" cy="914400"/>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3" action="ppaction://hlinksldjump"/>
              </a:rPr>
              <a:t>BAD</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#2: Good</a:t>
            </a:r>
            <a:endParaRPr lang="en-US" dirty="0"/>
          </a:p>
        </p:txBody>
      </p:sp>
      <p:sp>
        <p:nvSpPr>
          <p:cNvPr id="3" name="Content Placeholder 2"/>
          <p:cNvSpPr>
            <a:spLocks noGrp="1"/>
          </p:cNvSpPr>
          <p:nvPr>
            <p:ph idx="1"/>
          </p:nvPr>
        </p:nvSpPr>
        <p:spPr/>
        <p:txBody>
          <a:bodyPr/>
          <a:lstStyle/>
          <a:p>
            <a:pPr>
              <a:buNone/>
            </a:pPr>
            <a:r>
              <a:rPr lang="en-US" dirty="0" smtClean="0"/>
              <a:t>No, Emil should not address his professor or anyone as “hey.” Use the person’s name for the greeting.  Capital letters indicate shouting in e-mail communication.  Emil also means “too” rather than “two.”  Click on the star below to view the revised version.</a:t>
            </a:r>
            <a:endParaRPr lang="en-US" dirty="0"/>
          </a:p>
        </p:txBody>
      </p:sp>
      <p:sp>
        <p:nvSpPr>
          <p:cNvPr id="4" name="5-Point Star 3"/>
          <p:cNvSpPr/>
          <p:nvPr/>
        </p:nvSpPr>
        <p:spPr>
          <a:xfrm>
            <a:off x="2895600" y="5029200"/>
            <a:ext cx="2667000" cy="1524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2" action="ppaction://hlinksldjump"/>
              </a:rPr>
              <a:t>Revised Version #2</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Web CT Orientation</a:t>
            </a:r>
            <a:endParaRPr lang="en-US" dirty="0"/>
          </a:p>
        </p:txBody>
      </p:sp>
      <p:sp>
        <p:nvSpPr>
          <p:cNvPr id="3" name="Subtitle 2"/>
          <p:cNvSpPr>
            <a:spLocks noGrp="1"/>
          </p:cNvSpPr>
          <p:nvPr>
            <p:ph type="subTitle" idx="1"/>
          </p:nvPr>
        </p:nvSpPr>
        <p:spPr/>
        <p:txBody>
          <a:bodyPr>
            <a:normAutofit/>
          </a:bodyPr>
          <a:lstStyle/>
          <a:p>
            <a:pPr algn="ctr"/>
            <a:r>
              <a:rPr lang="en-US" dirty="0" smtClean="0"/>
              <a:t>Module 2</a:t>
            </a:r>
          </a:p>
          <a:p>
            <a:pPr algn="ctr"/>
            <a:r>
              <a:rPr lang="en-US" dirty="0" smtClean="0"/>
              <a:t>Using E-mail to Communicate</a:t>
            </a:r>
          </a:p>
          <a:p>
            <a:pPr algn="ctr"/>
            <a:r>
              <a:rPr lang="en-US" dirty="0" smtClean="0"/>
              <a:t> with Instructor and Peers</a:t>
            </a:r>
          </a:p>
        </p:txBody>
      </p:sp>
      <p:sp>
        <p:nvSpPr>
          <p:cNvPr id="4" name="Right Arrow 3"/>
          <p:cNvSpPr/>
          <p:nvPr/>
        </p:nvSpPr>
        <p:spPr>
          <a:xfrm>
            <a:off x="7696200" y="5715000"/>
            <a:ext cx="838200" cy="838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Left Arrow 4"/>
          <p:cNvSpPr/>
          <p:nvPr/>
        </p:nvSpPr>
        <p:spPr>
          <a:xfrm>
            <a:off x="6705600" y="5715000"/>
            <a:ext cx="914400" cy="838200"/>
          </a:xfrm>
          <a:prstGeom prst="leftArrow">
            <a:avLst>
              <a:gd name="adj1" fmla="val 50000"/>
              <a:gd name="adj2" fmla="val 5225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#2:  Bad</a:t>
            </a:r>
            <a:br>
              <a:rPr lang="en-US" dirty="0" smtClean="0"/>
            </a:br>
            <a:endParaRPr lang="en-US" dirty="0"/>
          </a:p>
        </p:txBody>
      </p:sp>
      <p:sp>
        <p:nvSpPr>
          <p:cNvPr id="3" name="Content Placeholder 2"/>
          <p:cNvSpPr>
            <a:spLocks noGrp="1"/>
          </p:cNvSpPr>
          <p:nvPr>
            <p:ph idx="1"/>
          </p:nvPr>
        </p:nvSpPr>
        <p:spPr/>
        <p:txBody>
          <a:bodyPr/>
          <a:lstStyle/>
          <a:p>
            <a:r>
              <a:rPr lang="en-US" dirty="0" smtClean="0"/>
              <a:t>You are correct!  Emil should not address his professor as “hey.”  Also capital letters indicate shouting.  He should proofread his note as well.  Click on the star below to view the revised version.</a:t>
            </a:r>
            <a:endParaRPr lang="en-US" dirty="0"/>
          </a:p>
        </p:txBody>
      </p:sp>
      <p:sp>
        <p:nvSpPr>
          <p:cNvPr id="4" name="5-Point Star 3"/>
          <p:cNvSpPr/>
          <p:nvPr/>
        </p:nvSpPr>
        <p:spPr>
          <a:xfrm>
            <a:off x="2895600" y="5029200"/>
            <a:ext cx="2667000" cy="1524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2" action="ppaction://hlinksldjump"/>
              </a:rPr>
              <a:t>Revised Version #2</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Student E-mail #3</a:t>
            </a:r>
            <a:endParaRPr lang="en-US" dirty="0"/>
          </a:p>
        </p:txBody>
      </p:sp>
      <p:sp>
        <p:nvSpPr>
          <p:cNvPr id="3" name="Content Placeholder 2"/>
          <p:cNvSpPr>
            <a:spLocks noGrp="1"/>
          </p:cNvSpPr>
          <p:nvPr>
            <p:ph idx="1"/>
          </p:nvPr>
        </p:nvSpPr>
        <p:spPr/>
        <p:txBody>
          <a:bodyPr/>
          <a:lstStyle/>
          <a:p>
            <a:r>
              <a:rPr lang="en-US" dirty="0" smtClean="0"/>
              <a:t>Dear Kling:</a:t>
            </a:r>
          </a:p>
          <a:p>
            <a:r>
              <a:rPr lang="en-US" dirty="0" smtClean="0"/>
              <a:t>What date does course end?  When grades posted day what?</a:t>
            </a:r>
          </a:p>
          <a:p>
            <a:pPr>
              <a:buNone/>
            </a:pPr>
            <a:r>
              <a:rPr lang="en-US" dirty="0" smtClean="0"/>
              <a:t>Hercules</a:t>
            </a:r>
          </a:p>
          <a:p>
            <a:endParaRPr lang="en-US" dirty="0"/>
          </a:p>
        </p:txBody>
      </p:sp>
      <p:sp>
        <p:nvSpPr>
          <p:cNvPr id="4" name="Flowchart: Terminator 3">
            <a:hlinkClick r:id="rId2" action="ppaction://hlinksldjump"/>
          </p:cNvPr>
          <p:cNvSpPr/>
          <p:nvPr/>
        </p:nvSpPr>
        <p:spPr>
          <a:xfrm>
            <a:off x="2057400" y="4191000"/>
            <a:ext cx="2133600" cy="990600"/>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2" action="ppaction://hlinksldjump"/>
              </a:rPr>
              <a:t>GOOD</a:t>
            </a:r>
            <a:endParaRPr lang="en-US" dirty="0"/>
          </a:p>
        </p:txBody>
      </p:sp>
      <p:sp>
        <p:nvSpPr>
          <p:cNvPr id="5" name="Flowchart: Terminator 4">
            <a:hlinkClick r:id="rId3" action="ppaction://hlinksldjump"/>
          </p:cNvPr>
          <p:cNvSpPr/>
          <p:nvPr/>
        </p:nvSpPr>
        <p:spPr>
          <a:xfrm>
            <a:off x="5029200" y="4191000"/>
            <a:ext cx="2057400" cy="987552"/>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3" action="ppaction://hlinksldjump"/>
              </a:rPr>
              <a:t>BAD</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#3: Good</a:t>
            </a:r>
            <a:endParaRPr lang="en-US" dirty="0"/>
          </a:p>
        </p:txBody>
      </p:sp>
      <p:sp>
        <p:nvSpPr>
          <p:cNvPr id="3" name="Content Placeholder 2"/>
          <p:cNvSpPr>
            <a:spLocks noGrp="1"/>
          </p:cNvSpPr>
          <p:nvPr>
            <p:ph idx="1"/>
          </p:nvPr>
        </p:nvSpPr>
        <p:spPr/>
        <p:txBody>
          <a:bodyPr/>
          <a:lstStyle/>
          <a:p>
            <a:pPr>
              <a:buNone/>
            </a:pPr>
            <a:r>
              <a:rPr lang="en-US" dirty="0" smtClean="0"/>
              <a:t>No, Hercules needs to include his professor’s title.  He also needs to revise the wording of his questions so it is clearer.    Click the star below to see a revised version of Hercules’ note.</a:t>
            </a:r>
            <a:endParaRPr lang="en-US" dirty="0"/>
          </a:p>
        </p:txBody>
      </p:sp>
      <p:sp>
        <p:nvSpPr>
          <p:cNvPr id="4" name="5-Point Star 3"/>
          <p:cNvSpPr/>
          <p:nvPr/>
        </p:nvSpPr>
        <p:spPr>
          <a:xfrm>
            <a:off x="2667000" y="4419600"/>
            <a:ext cx="2971800" cy="2057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2" action="ppaction://hlinksldjump"/>
              </a:rPr>
              <a:t>Revised Version #3</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#3: Bad</a:t>
            </a:r>
            <a:br>
              <a:rPr lang="en-US" dirty="0" smtClean="0"/>
            </a:br>
            <a:endParaRPr lang="en-US" dirty="0"/>
          </a:p>
        </p:txBody>
      </p:sp>
      <p:sp>
        <p:nvSpPr>
          <p:cNvPr id="3" name="Content Placeholder 2"/>
          <p:cNvSpPr>
            <a:spLocks noGrp="1"/>
          </p:cNvSpPr>
          <p:nvPr>
            <p:ph idx="1"/>
          </p:nvPr>
        </p:nvSpPr>
        <p:spPr/>
        <p:txBody>
          <a:bodyPr/>
          <a:lstStyle/>
          <a:p>
            <a:pPr>
              <a:buNone/>
            </a:pPr>
            <a:r>
              <a:rPr lang="en-US" dirty="0" smtClean="0"/>
              <a:t>You are correct!  Hercules needs to include his professor’s title and also revise the wording of his note.  Click the star below to see revised version of Hercules’ note.</a:t>
            </a:r>
            <a:endParaRPr lang="en-US" dirty="0"/>
          </a:p>
        </p:txBody>
      </p:sp>
      <p:sp>
        <p:nvSpPr>
          <p:cNvPr id="4" name="5-Point Star 3"/>
          <p:cNvSpPr/>
          <p:nvPr/>
        </p:nvSpPr>
        <p:spPr>
          <a:xfrm>
            <a:off x="2667000" y="4419600"/>
            <a:ext cx="2971800" cy="2057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2" action="ppaction://hlinksldjump"/>
              </a:rPr>
              <a:t>Revised Version #3</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Revised E-mail #1</a:t>
            </a:r>
            <a:endParaRPr lang="en-US" dirty="0"/>
          </a:p>
        </p:txBody>
      </p:sp>
      <p:sp>
        <p:nvSpPr>
          <p:cNvPr id="3" name="Content Placeholder 2"/>
          <p:cNvSpPr>
            <a:spLocks noGrp="1"/>
          </p:cNvSpPr>
          <p:nvPr>
            <p:ph idx="1"/>
          </p:nvPr>
        </p:nvSpPr>
        <p:spPr/>
        <p:txBody>
          <a:bodyPr/>
          <a:lstStyle/>
          <a:p>
            <a:r>
              <a:rPr lang="en-US" dirty="0" smtClean="0"/>
              <a:t>Dear </a:t>
            </a:r>
            <a:r>
              <a:rPr lang="en-US" dirty="0" smtClean="0"/>
              <a:t>Professor Kling:</a:t>
            </a:r>
            <a:endParaRPr lang="en-US" dirty="0" smtClean="0"/>
          </a:p>
          <a:p>
            <a:r>
              <a:rPr lang="en-US" dirty="0" smtClean="0"/>
              <a:t>I want you to know that </a:t>
            </a:r>
            <a:r>
              <a:rPr lang="en-US" dirty="0" smtClean="0"/>
              <a:t>I </a:t>
            </a:r>
            <a:r>
              <a:rPr lang="en-US" dirty="0" smtClean="0"/>
              <a:t>can’t </a:t>
            </a:r>
            <a:r>
              <a:rPr lang="en-US" dirty="0" smtClean="0"/>
              <a:t>open my files. How do </a:t>
            </a:r>
            <a:r>
              <a:rPr lang="en-US" dirty="0" smtClean="0"/>
              <a:t>I </a:t>
            </a:r>
            <a:r>
              <a:rPr lang="en-US" dirty="0" smtClean="0"/>
              <a:t>do that? </a:t>
            </a:r>
            <a:r>
              <a:rPr lang="en-US" dirty="0" smtClean="0"/>
              <a:t>I need your help as soon as possible.  Thank you, </a:t>
            </a:r>
            <a:r>
              <a:rPr lang="en-US" dirty="0" err="1" smtClean="0"/>
              <a:t>Fredricka</a:t>
            </a:r>
            <a:endParaRPr lang="en-US" dirty="0" smtClean="0"/>
          </a:p>
          <a:p>
            <a:endParaRPr lang="en-US" dirty="0"/>
          </a:p>
        </p:txBody>
      </p:sp>
      <p:sp>
        <p:nvSpPr>
          <p:cNvPr id="4" name="Flowchart: Alternate Process 3"/>
          <p:cNvSpPr/>
          <p:nvPr/>
        </p:nvSpPr>
        <p:spPr>
          <a:xfrm>
            <a:off x="3505200" y="4267200"/>
            <a:ext cx="1828800" cy="14478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2" action="ppaction://hlinksldjump"/>
              </a:rPr>
              <a:t>Click here to go to E-mail #2</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Revised E-mail #2</a:t>
            </a:r>
            <a:br>
              <a:rPr lang="en-US" dirty="0" smtClean="0"/>
            </a:br>
            <a:endParaRPr lang="en-US" dirty="0"/>
          </a:p>
        </p:txBody>
      </p:sp>
      <p:sp>
        <p:nvSpPr>
          <p:cNvPr id="3" name="Content Placeholder 2"/>
          <p:cNvSpPr>
            <a:spLocks noGrp="1"/>
          </p:cNvSpPr>
          <p:nvPr>
            <p:ph idx="1"/>
          </p:nvPr>
        </p:nvSpPr>
        <p:spPr/>
        <p:txBody>
          <a:bodyPr/>
          <a:lstStyle/>
          <a:p>
            <a:pPr>
              <a:buNone/>
            </a:pPr>
            <a:r>
              <a:rPr lang="en-US" dirty="0" smtClean="0"/>
              <a:t>Professor Kling: </a:t>
            </a:r>
            <a:endParaRPr lang="en-US" dirty="0" smtClean="0"/>
          </a:p>
          <a:p>
            <a:pPr>
              <a:buNone/>
            </a:pPr>
            <a:r>
              <a:rPr lang="en-US" dirty="0" smtClean="0"/>
              <a:t>I have to work</a:t>
            </a:r>
            <a:r>
              <a:rPr lang="en-US" dirty="0" smtClean="0"/>
              <a:t>.  </a:t>
            </a:r>
            <a:r>
              <a:rPr lang="en-US" dirty="0" smtClean="0"/>
              <a:t>May I have more time on my assignments?  </a:t>
            </a:r>
            <a:r>
              <a:rPr lang="en-US" dirty="0" smtClean="0"/>
              <a:t>This is </a:t>
            </a:r>
            <a:r>
              <a:rPr lang="en-US" dirty="0" smtClean="0"/>
              <a:t>too </a:t>
            </a:r>
            <a:r>
              <a:rPr lang="en-US" dirty="0" smtClean="0"/>
              <a:t>hard.</a:t>
            </a:r>
          </a:p>
          <a:p>
            <a:pPr>
              <a:buNone/>
            </a:pPr>
            <a:r>
              <a:rPr lang="en-US" dirty="0" smtClean="0"/>
              <a:t>Emil</a:t>
            </a:r>
          </a:p>
          <a:p>
            <a:endParaRPr lang="en-US" dirty="0" smtClean="0"/>
          </a:p>
          <a:p>
            <a:r>
              <a:rPr lang="en-US" sz="2400" dirty="0" smtClean="0"/>
              <a:t>Note:  Emil also might want to include what he is finding difficult so the instructor can further assist him.</a:t>
            </a:r>
            <a:endParaRPr lang="en-US" sz="2400" dirty="0"/>
          </a:p>
        </p:txBody>
      </p:sp>
      <p:sp>
        <p:nvSpPr>
          <p:cNvPr id="4" name="Flowchart: Alternate Process 3"/>
          <p:cNvSpPr/>
          <p:nvPr/>
        </p:nvSpPr>
        <p:spPr>
          <a:xfrm>
            <a:off x="3505200" y="5029200"/>
            <a:ext cx="1828800" cy="12192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2" action="ppaction://hlinksldjump"/>
              </a:rPr>
              <a:t>Click here to go to E-mail #3</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Revised E-mail #3</a:t>
            </a:r>
            <a:endParaRPr lang="en-US" dirty="0"/>
          </a:p>
        </p:txBody>
      </p:sp>
      <p:sp>
        <p:nvSpPr>
          <p:cNvPr id="3" name="Content Placeholder 2"/>
          <p:cNvSpPr>
            <a:spLocks noGrp="1"/>
          </p:cNvSpPr>
          <p:nvPr>
            <p:ph idx="1"/>
          </p:nvPr>
        </p:nvSpPr>
        <p:spPr/>
        <p:txBody>
          <a:bodyPr/>
          <a:lstStyle/>
          <a:p>
            <a:pPr>
              <a:buNone/>
            </a:pPr>
            <a:r>
              <a:rPr lang="en-US" dirty="0" smtClean="0"/>
              <a:t>Dear Professor </a:t>
            </a:r>
            <a:r>
              <a:rPr lang="en-US" dirty="0" smtClean="0"/>
              <a:t>Kling:</a:t>
            </a:r>
          </a:p>
          <a:p>
            <a:pPr>
              <a:buNone/>
            </a:pPr>
            <a:r>
              <a:rPr lang="en-US" dirty="0" smtClean="0"/>
              <a:t>What date does </a:t>
            </a:r>
            <a:r>
              <a:rPr lang="en-US" dirty="0" smtClean="0"/>
              <a:t>the course </a:t>
            </a:r>
            <a:r>
              <a:rPr lang="en-US" dirty="0" smtClean="0"/>
              <a:t>end?  When </a:t>
            </a:r>
            <a:r>
              <a:rPr lang="en-US" dirty="0" smtClean="0"/>
              <a:t>are final grades posted?</a:t>
            </a:r>
            <a:endParaRPr lang="en-US" dirty="0" smtClean="0"/>
          </a:p>
          <a:p>
            <a:pPr>
              <a:buNone/>
            </a:pPr>
            <a:r>
              <a:rPr lang="en-US" dirty="0" smtClean="0"/>
              <a:t>Hercules</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Connect activity/Summative Assessment: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 this module, you have learned how to e-mail your instructor and your peers and considered the role of e-mail in online learning. Considering your reflections and experiences in this module, prepare and send a two </a:t>
            </a:r>
            <a:r>
              <a:rPr lang="en-US" dirty="0" smtClean="0"/>
              <a:t>paragraph Web CT </a:t>
            </a:r>
            <a:r>
              <a:rPr lang="en-US" dirty="0" smtClean="0"/>
              <a:t>e-mail to your instructor that discusses your experience using </a:t>
            </a:r>
            <a:r>
              <a:rPr lang="en-US" dirty="0" smtClean="0"/>
              <a:t> e-mail </a:t>
            </a:r>
            <a:r>
              <a:rPr lang="en-US" dirty="0" smtClean="0"/>
              <a:t>and your expectations for the role e-mail will play in online learning.  Remember to use good English grammar and appropriate </a:t>
            </a:r>
            <a:r>
              <a:rPr lang="en-US" dirty="0" smtClean="0"/>
              <a:t>language.</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Assessment Rubric:</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40000" lnSpcReduction="20000"/>
          </a:bodyPr>
          <a:lstStyle/>
          <a:p>
            <a:r>
              <a:rPr lang="en-US" sz="4200" dirty="0" smtClean="0"/>
              <a:t>Students </a:t>
            </a:r>
            <a:r>
              <a:rPr lang="en-US" sz="4200" dirty="0" smtClean="0"/>
              <a:t>will receive points for submitting this assignment on time and for completing it successfully</a:t>
            </a:r>
            <a:r>
              <a:rPr lang="en-US" sz="4200" dirty="0" smtClean="0"/>
              <a:t>.</a:t>
            </a:r>
          </a:p>
          <a:p>
            <a:pPr>
              <a:buNone/>
            </a:pPr>
            <a:endParaRPr lang="en-US" sz="4200" dirty="0" smtClean="0"/>
          </a:p>
          <a:p>
            <a:pPr>
              <a:buNone/>
            </a:pPr>
            <a:r>
              <a:rPr lang="en-US" sz="4200" dirty="0" smtClean="0"/>
              <a:t>Grading rubric:</a:t>
            </a:r>
            <a:br>
              <a:rPr lang="en-US" sz="4200" dirty="0" smtClean="0"/>
            </a:br>
            <a:r>
              <a:rPr lang="en-US" sz="4200" dirty="0" smtClean="0"/>
              <a:t>5-Assignment was completed on time and the student has communicated effectively in a two paragraph e-mail his/her expectations and/or experience using e-mail.  Good grammar and appropriate language is used.</a:t>
            </a:r>
          </a:p>
          <a:p>
            <a:r>
              <a:rPr lang="en-US" sz="4200" dirty="0" smtClean="0"/>
              <a:t>4-Assignment was completed on time but the student has only partially communicated his/her expectations or experience using e-mail. Response needs developed.  Good grammar and appropriate language is generally used.</a:t>
            </a:r>
          </a:p>
          <a:p>
            <a:r>
              <a:rPr lang="en-US" sz="4200" dirty="0" smtClean="0"/>
              <a:t>3-Assignment was completed on time and only partially communicates the students experience and/or expectations for the use of e-mail in online learning.  Contains some significant errors in grammar or language usage.</a:t>
            </a:r>
          </a:p>
          <a:p>
            <a:r>
              <a:rPr lang="en-US" sz="4200" dirty="0" smtClean="0"/>
              <a:t>2-Assignment is late,  contains major errors in grammar and language usage,  or is severely incomplete.</a:t>
            </a:r>
          </a:p>
          <a:p>
            <a:r>
              <a:rPr lang="en-US" sz="4200" dirty="0" smtClean="0"/>
              <a:t>1-Assignment is late,  contains major errors in grammar and language usage, and is incomplete.</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Congratulations: You are now ready to send e-mails!</a:t>
            </a:r>
            <a:endParaRPr lang="en-US" dirty="0"/>
          </a:p>
        </p:txBody>
      </p:sp>
      <p:sp>
        <p:nvSpPr>
          <p:cNvPr id="3" name="Content Placeholder 2"/>
          <p:cNvSpPr>
            <a:spLocks noGrp="1"/>
          </p:cNvSpPr>
          <p:nvPr>
            <p:ph idx="1"/>
          </p:nvPr>
        </p:nvSpPr>
        <p:spPr/>
        <p:txBody>
          <a:bodyPr/>
          <a:lstStyle/>
          <a:p>
            <a:pPr>
              <a:buNone/>
            </a:pPr>
            <a:r>
              <a:rPr lang="en-US" dirty="0" smtClean="0"/>
              <a:t>To review </a:t>
            </a:r>
            <a:r>
              <a:rPr lang="en-US" dirty="0" err="1" smtClean="0"/>
              <a:t>Powerpoint</a:t>
            </a:r>
            <a:r>
              <a:rPr lang="en-US" dirty="0" smtClean="0"/>
              <a:t>:  </a:t>
            </a:r>
            <a:r>
              <a:rPr lang="en-US" dirty="0" smtClean="0">
                <a:hlinkClick r:id="rId3" action="ppaction://hlinksldjump"/>
              </a:rPr>
              <a:t>Click here.</a:t>
            </a:r>
            <a:r>
              <a:rPr lang="en-US" dirty="0" smtClean="0">
                <a:hlinkClick r:id="rId3" action="ppaction://hlinksldjump"/>
              </a:rPr>
              <a:t> </a:t>
            </a:r>
            <a:r>
              <a:rPr lang="en-US" dirty="0" smtClean="0"/>
              <a:t>  </a:t>
            </a:r>
          </a:p>
          <a:p>
            <a:pPr>
              <a:buNone/>
            </a:pPr>
            <a:endParaRPr lang="en-US" dirty="0" smtClean="0"/>
          </a:p>
          <a:p>
            <a:pPr>
              <a:buNone/>
            </a:pPr>
            <a:r>
              <a:rPr lang="en-US" dirty="0" smtClean="0"/>
              <a:t>To review Netiquette links:  </a:t>
            </a:r>
            <a:r>
              <a:rPr lang="en-US" dirty="0" smtClean="0">
                <a:hlinkClick r:id="rId4" action="ppaction://hlinksldjump"/>
              </a:rPr>
              <a:t>Click here.</a:t>
            </a:r>
            <a:endParaRPr lang="en-US" dirty="0" smtClean="0"/>
          </a:p>
          <a:p>
            <a:pPr>
              <a:buNone/>
            </a:pPr>
            <a:endParaRPr lang="en-US" dirty="0" smtClean="0"/>
          </a:p>
          <a:p>
            <a:pPr>
              <a:buNone/>
            </a:pPr>
            <a:r>
              <a:rPr lang="en-US" dirty="0" smtClean="0"/>
              <a:t>To review “Good and Bad” e-mails: </a:t>
            </a:r>
            <a:r>
              <a:rPr lang="en-US" dirty="0" smtClean="0">
                <a:hlinkClick r:id="rId5" action="ppaction://hlinksldjump"/>
              </a:rPr>
              <a:t>Click here.</a:t>
            </a:r>
            <a:endParaRPr lang="en-US" dirty="0" smtClean="0"/>
          </a:p>
        </p:txBody>
      </p:sp>
      <p:pic>
        <p:nvPicPr>
          <p:cNvPr id="4" name="j0214098.wav">
            <a:hlinkClick r:id="" action="ppaction://media"/>
          </p:cNvPr>
          <p:cNvPicPr>
            <a:picLocks noRot="1" noChangeAspect="1"/>
          </p:cNvPicPr>
          <p:nvPr>
            <a:wavAudioFile r:embed="rId1" name="j0214098.wav"/>
          </p:nvPr>
        </p:nvPicPr>
        <p:blipFill>
          <a:blip r:embed="rId6" cstate="print"/>
          <a:stretch>
            <a:fillRect/>
          </a:stretch>
        </p:blipFill>
        <p:spPr>
          <a:xfrm>
            <a:off x="838200" y="381000"/>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4745"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Click on E-mail Icon.</a:t>
            </a:r>
            <a:endParaRPr lang="en-US" dirty="0"/>
          </a:p>
        </p:txBody>
      </p:sp>
      <p:pic>
        <p:nvPicPr>
          <p:cNvPr id="6" name="Content Placeholder 5" descr="12010-05-14_0529.png"/>
          <p:cNvPicPr>
            <a:picLocks noGrp="1" noChangeAspect="1"/>
          </p:cNvPicPr>
          <p:nvPr>
            <p:ph idx="1"/>
          </p:nvPr>
        </p:nvPicPr>
        <p:blipFill>
          <a:blip r:embed="rId3" cstate="print"/>
          <a:stretch>
            <a:fillRect/>
          </a:stretch>
        </p:blipFill>
        <p:spPr>
          <a:xfrm>
            <a:off x="533400" y="1981200"/>
            <a:ext cx="7391400" cy="4127659"/>
          </a:xfrm>
        </p:spPr>
      </p:pic>
      <p:sp>
        <p:nvSpPr>
          <p:cNvPr id="11" name="Frame 10"/>
          <p:cNvSpPr/>
          <p:nvPr/>
        </p:nvSpPr>
        <p:spPr>
          <a:xfrm>
            <a:off x="3200400" y="3429000"/>
            <a:ext cx="1676400" cy="17526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Right Arrow 11"/>
          <p:cNvSpPr/>
          <p:nvPr/>
        </p:nvSpPr>
        <p:spPr>
          <a:xfrm>
            <a:off x="2133600" y="4267200"/>
            <a:ext cx="1600200" cy="48463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889464"/>
          </a:xfrm>
        </p:spPr>
        <p:txBody>
          <a:bodyPr>
            <a:normAutofit/>
          </a:bodyPr>
          <a:lstStyle/>
          <a:p>
            <a:pPr algn="ctr"/>
            <a:r>
              <a:rPr lang="en-US" dirty="0" smtClean="0"/>
              <a:t>Click on Compose Message</a:t>
            </a:r>
            <a:endParaRPr lang="en-US" dirty="0"/>
          </a:p>
        </p:txBody>
      </p:sp>
      <p:pic>
        <p:nvPicPr>
          <p:cNvPr id="7" name="Content Placeholder 6" descr="22010-05-14_0531.png"/>
          <p:cNvPicPr>
            <a:picLocks noGrp="1" noChangeAspect="1"/>
          </p:cNvPicPr>
          <p:nvPr>
            <p:ph idx="1"/>
          </p:nvPr>
        </p:nvPicPr>
        <p:blipFill>
          <a:blip r:embed="rId2" cstate="print"/>
          <a:stretch>
            <a:fillRect/>
          </a:stretch>
        </p:blipFill>
        <p:spPr>
          <a:xfrm>
            <a:off x="685800" y="1295400"/>
            <a:ext cx="8229600" cy="4876800"/>
          </a:xfrm>
        </p:spPr>
      </p:pic>
      <p:sp>
        <p:nvSpPr>
          <p:cNvPr id="11" name="Frame 10"/>
          <p:cNvSpPr/>
          <p:nvPr/>
        </p:nvSpPr>
        <p:spPr>
          <a:xfrm>
            <a:off x="1676400" y="2133600"/>
            <a:ext cx="1752600" cy="6858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Right Arrow 11"/>
          <p:cNvSpPr/>
          <p:nvPr/>
        </p:nvSpPr>
        <p:spPr>
          <a:xfrm>
            <a:off x="685800" y="2209800"/>
            <a:ext cx="1219200" cy="4572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Blank e-mail message opens; </a:t>
            </a:r>
            <a:br>
              <a:rPr lang="en-US" dirty="0" smtClean="0"/>
            </a:br>
            <a:r>
              <a:rPr lang="en-US" dirty="0" smtClean="0"/>
              <a:t>click on Browse.</a:t>
            </a:r>
            <a:endParaRPr lang="en-US" dirty="0"/>
          </a:p>
        </p:txBody>
      </p:sp>
      <p:pic>
        <p:nvPicPr>
          <p:cNvPr id="7" name="Content Placeholder 6" descr="32010-05-14_0532.png"/>
          <p:cNvPicPr>
            <a:picLocks noGrp="1" noChangeAspect="1"/>
          </p:cNvPicPr>
          <p:nvPr>
            <p:ph idx="1"/>
          </p:nvPr>
        </p:nvPicPr>
        <p:blipFill>
          <a:blip r:embed="rId2" cstate="print"/>
          <a:stretch>
            <a:fillRect/>
          </a:stretch>
        </p:blipFill>
        <p:spPr>
          <a:xfrm>
            <a:off x="1082285" y="1646238"/>
            <a:ext cx="6979429" cy="4525962"/>
          </a:xfrm>
        </p:spPr>
      </p:pic>
      <p:sp>
        <p:nvSpPr>
          <p:cNvPr id="8" name="Frame 7"/>
          <p:cNvSpPr/>
          <p:nvPr/>
        </p:nvSpPr>
        <p:spPr>
          <a:xfrm>
            <a:off x="5257800" y="1752600"/>
            <a:ext cx="1219200" cy="5334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Right Arrow 8"/>
          <p:cNvSpPr/>
          <p:nvPr/>
        </p:nvSpPr>
        <p:spPr>
          <a:xfrm>
            <a:off x="3962400" y="1600200"/>
            <a:ext cx="1143000" cy="9144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956264"/>
          </a:xfrm>
        </p:spPr>
        <p:txBody>
          <a:bodyPr>
            <a:noAutofit/>
          </a:bodyPr>
          <a:lstStyle/>
          <a:p>
            <a:pPr algn="ctr"/>
            <a:r>
              <a:rPr lang="en-US" sz="3600" dirty="0" smtClean="0"/>
              <a:t>Select Instructor’s Name (or Peer’s Name) from drop down box and make sure it is highlighted.</a:t>
            </a:r>
            <a:endParaRPr lang="en-US" sz="3600" dirty="0"/>
          </a:p>
        </p:txBody>
      </p:sp>
      <p:pic>
        <p:nvPicPr>
          <p:cNvPr id="9" name="Content Placeholder 8" descr="3A2010-05-14_0538.png"/>
          <p:cNvPicPr>
            <a:picLocks noGrp="1" noChangeAspect="1"/>
          </p:cNvPicPr>
          <p:nvPr>
            <p:ph idx="1"/>
          </p:nvPr>
        </p:nvPicPr>
        <p:blipFill>
          <a:blip r:embed="rId3" cstate="print"/>
          <a:stretch>
            <a:fillRect/>
          </a:stretch>
        </p:blipFill>
        <p:spPr>
          <a:xfrm>
            <a:off x="1218732" y="2980402"/>
            <a:ext cx="6706536" cy="1857634"/>
          </a:xfrm>
        </p:spPr>
      </p:pic>
      <p:sp>
        <p:nvSpPr>
          <p:cNvPr id="10" name="Right Arrow 9"/>
          <p:cNvSpPr/>
          <p:nvPr/>
        </p:nvSpPr>
        <p:spPr>
          <a:xfrm>
            <a:off x="1524000" y="4419600"/>
            <a:ext cx="1600200" cy="6858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Click on Select.</a:t>
            </a:r>
            <a:endParaRPr lang="en-US" dirty="0"/>
          </a:p>
        </p:txBody>
      </p:sp>
      <p:pic>
        <p:nvPicPr>
          <p:cNvPr id="7" name="Content Placeholder 6" descr="42010-05-14_0537.png"/>
          <p:cNvPicPr>
            <a:picLocks noGrp="1" noChangeAspect="1"/>
          </p:cNvPicPr>
          <p:nvPr>
            <p:ph idx="1"/>
          </p:nvPr>
        </p:nvPicPr>
        <p:blipFill>
          <a:blip r:embed="rId3" cstate="print"/>
          <a:stretch>
            <a:fillRect/>
          </a:stretch>
        </p:blipFill>
        <p:spPr>
          <a:xfrm>
            <a:off x="990600" y="2514601"/>
            <a:ext cx="6763694" cy="1752600"/>
          </a:xfrm>
        </p:spPr>
      </p:pic>
      <p:sp>
        <p:nvSpPr>
          <p:cNvPr id="8" name="Frame 7"/>
          <p:cNvSpPr/>
          <p:nvPr/>
        </p:nvSpPr>
        <p:spPr>
          <a:xfrm>
            <a:off x="2667000" y="3200400"/>
            <a:ext cx="1371600" cy="6858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Right Arrow 8"/>
          <p:cNvSpPr/>
          <p:nvPr/>
        </p:nvSpPr>
        <p:spPr>
          <a:xfrm>
            <a:off x="1219200" y="3124200"/>
            <a:ext cx="1676400" cy="6096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Enter text in the subject line.</a:t>
            </a:r>
            <a:endParaRPr lang="en-US" dirty="0"/>
          </a:p>
        </p:txBody>
      </p:sp>
      <p:sp>
        <p:nvSpPr>
          <p:cNvPr id="5" name="Notched Right Arrow 4"/>
          <p:cNvSpPr/>
          <p:nvPr/>
        </p:nvSpPr>
        <p:spPr>
          <a:xfrm>
            <a:off x="2209800" y="3124200"/>
            <a:ext cx="978408" cy="484632"/>
          </a:xfrm>
          <a:prstGeom prst="notched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Content Placeholder 6" descr="52010-05-14_0540.png"/>
          <p:cNvPicPr>
            <a:picLocks noGrp="1" noChangeAspect="1"/>
          </p:cNvPicPr>
          <p:nvPr>
            <p:ph idx="1"/>
          </p:nvPr>
        </p:nvPicPr>
        <p:blipFill>
          <a:blip r:embed="rId2" cstate="print"/>
          <a:stretch>
            <a:fillRect/>
          </a:stretch>
        </p:blipFill>
        <p:spPr>
          <a:xfrm>
            <a:off x="1082285" y="1646238"/>
            <a:ext cx="6979429" cy="4525962"/>
          </a:xfrm>
        </p:spPr>
      </p:pic>
      <p:sp>
        <p:nvSpPr>
          <p:cNvPr id="9" name="Left Arrow 8"/>
          <p:cNvSpPr/>
          <p:nvPr/>
        </p:nvSpPr>
        <p:spPr>
          <a:xfrm>
            <a:off x="3429000" y="2057400"/>
            <a:ext cx="1359408" cy="4572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Enter Text in message box.</a:t>
            </a:r>
            <a:endParaRPr lang="en-US" sz="4000" dirty="0"/>
          </a:p>
        </p:txBody>
      </p:sp>
      <p:pic>
        <p:nvPicPr>
          <p:cNvPr id="7" name="Content Placeholder 6" descr="62010-05-14_0542.png"/>
          <p:cNvPicPr>
            <a:picLocks noGrp="1" noChangeAspect="1"/>
          </p:cNvPicPr>
          <p:nvPr>
            <p:ph idx="1"/>
          </p:nvPr>
        </p:nvPicPr>
        <p:blipFill>
          <a:blip r:embed="rId2" cstate="print"/>
          <a:stretch>
            <a:fillRect/>
          </a:stretch>
        </p:blipFill>
        <p:spPr>
          <a:xfrm>
            <a:off x="1082285" y="1646238"/>
            <a:ext cx="6979429" cy="3763962"/>
          </a:xfrm>
        </p:spPr>
      </p:pic>
      <p:sp>
        <p:nvSpPr>
          <p:cNvPr id="8" name="Bent Arrow 7"/>
          <p:cNvSpPr/>
          <p:nvPr/>
        </p:nvSpPr>
        <p:spPr>
          <a:xfrm>
            <a:off x="685800" y="2667000"/>
            <a:ext cx="1575816" cy="1295400"/>
          </a:xfrm>
          <a:prstGeom prst="ben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312</TotalTime>
  <Words>974</Words>
  <Application>Microsoft Office PowerPoint</Application>
  <PresentationFormat>On-screen Show (4:3)</PresentationFormat>
  <Paragraphs>129</Paragraphs>
  <Slides>29</Slides>
  <Notes>5</Notes>
  <HiddenSlides>0</HiddenSlides>
  <MMClips>1</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Foundry</vt:lpstr>
      <vt:lpstr>Title: Using E-mail to Communicate  with Instructor and Peers </vt:lpstr>
      <vt:lpstr>Web CT Orientation</vt:lpstr>
      <vt:lpstr>Click on E-mail Icon.</vt:lpstr>
      <vt:lpstr>Click on Compose Message</vt:lpstr>
      <vt:lpstr>Blank e-mail message opens;  click on Browse.</vt:lpstr>
      <vt:lpstr>Select Instructor’s Name (or Peer’s Name) from drop down box and make sure it is highlighted.</vt:lpstr>
      <vt:lpstr>Click on Select.</vt:lpstr>
      <vt:lpstr>Enter text in the subject line.</vt:lpstr>
      <vt:lpstr>Enter Text in message box.</vt:lpstr>
      <vt:lpstr>Click Send. </vt:lpstr>
      <vt:lpstr>Follow these steps to send e-mails within Web CT:</vt:lpstr>
      <vt:lpstr>Points to Ponder</vt:lpstr>
      <vt:lpstr>Netiquette and E-mail</vt:lpstr>
      <vt:lpstr>Good or Bad E-mail</vt:lpstr>
      <vt:lpstr>Student E-mail #1</vt:lpstr>
      <vt:lpstr>#1: Good</vt:lpstr>
      <vt:lpstr>#1: Bad</vt:lpstr>
      <vt:lpstr>Student E-mail #2</vt:lpstr>
      <vt:lpstr>#2: Good</vt:lpstr>
      <vt:lpstr>#2:  Bad </vt:lpstr>
      <vt:lpstr>Student E-mail #3</vt:lpstr>
      <vt:lpstr>#3: Good</vt:lpstr>
      <vt:lpstr>#3: Bad </vt:lpstr>
      <vt:lpstr>Revised E-mail #1</vt:lpstr>
      <vt:lpstr>Revised E-mail #2 </vt:lpstr>
      <vt:lpstr>Revised E-mail #3</vt:lpstr>
      <vt:lpstr>Connect activity/Summative Assessment:</vt:lpstr>
      <vt:lpstr>Assessment Rubric: </vt:lpstr>
      <vt:lpstr>Congratulations: You are now ready to send e-mails!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Julie</dc:creator>
  <cp:lastModifiedBy>Julie</cp:lastModifiedBy>
  <cp:revision>37</cp:revision>
  <dcterms:created xsi:type="dcterms:W3CDTF">2010-02-28T11:26:24Z</dcterms:created>
  <dcterms:modified xsi:type="dcterms:W3CDTF">2010-06-16T03:14:02Z</dcterms:modified>
</cp:coreProperties>
</file>